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theme/theme14.xml" ContentType="application/vnd.openxmlformats-officedocument.theme+xml"/>
  <Override PartName="/ppt/slideLayouts/slideLayout18.xml" ContentType="application/vnd.openxmlformats-officedocument.presentationml.slideLayout+xml"/>
  <Override PartName="/ppt/theme/theme15.xml" ContentType="application/vnd.openxmlformats-officedocument.theme+xml"/>
  <Override PartName="/ppt/slideLayouts/slideLayout19.xml" ContentType="application/vnd.openxmlformats-officedocument.presentationml.slideLayout+xml"/>
  <Override PartName="/ppt/theme/theme16.xml" ContentType="application/vnd.openxmlformats-officedocument.theme+xml"/>
  <Override PartName="/ppt/slideLayouts/slideLayout20.xml" ContentType="application/vnd.openxmlformats-officedocument.presentationml.slideLayout+xml"/>
  <Override PartName="/ppt/theme/theme17.xml" ContentType="application/vnd.openxmlformats-officedocument.theme+xml"/>
  <Override PartName="/ppt/slideLayouts/slideLayout21.xml" ContentType="application/vnd.openxmlformats-officedocument.presentationml.slideLayout+xml"/>
  <Override PartName="/ppt/theme/theme18.xml" ContentType="application/vnd.openxmlformats-officedocument.theme+xml"/>
  <Override PartName="/ppt/slideLayouts/slideLayout22.xml" ContentType="application/vnd.openxmlformats-officedocument.presentationml.slideLayout+xml"/>
  <Override PartName="/ppt/theme/theme19.xml" ContentType="application/vnd.openxmlformats-officedocument.theme+xml"/>
  <Override PartName="/ppt/slideLayouts/slideLayout23.xml" ContentType="application/vnd.openxmlformats-officedocument.presentationml.slideLayout+xml"/>
  <Override PartName="/ppt/theme/theme20.xml" ContentType="application/vnd.openxmlformats-officedocument.theme+xml"/>
  <Override PartName="/ppt/slideLayouts/slideLayout24.xml" ContentType="application/vnd.openxmlformats-officedocument.presentationml.slideLayout+xml"/>
  <Override PartName="/ppt/theme/theme21.xml" ContentType="application/vnd.openxmlformats-officedocument.theme+xml"/>
  <Override PartName="/ppt/slideLayouts/slideLayout25.xml" ContentType="application/vnd.openxmlformats-officedocument.presentationml.slideLayout+xml"/>
  <Override PartName="/ppt/theme/theme22.xml" ContentType="application/vnd.openxmlformats-officedocument.theme+xml"/>
  <Override PartName="/ppt/slideLayouts/slideLayout26.xml" ContentType="application/vnd.openxmlformats-officedocument.presentationml.slideLayout+xml"/>
  <Override PartName="/ppt/theme/theme23.xml" ContentType="application/vnd.openxmlformats-officedocument.theme+xml"/>
  <Override PartName="/ppt/slideLayouts/slideLayout27.xml" ContentType="application/vnd.openxmlformats-officedocument.presentationml.slideLayout+xml"/>
  <Override PartName="/ppt/theme/theme24.xml" ContentType="application/vnd.openxmlformats-officedocument.theme+xml"/>
  <Override PartName="/ppt/slideLayouts/slideLayout28.xml" ContentType="application/vnd.openxmlformats-officedocument.presentationml.slideLayout+xml"/>
  <Override PartName="/ppt/theme/theme25.xml" ContentType="application/vnd.openxmlformats-officedocument.theme+xml"/>
  <Override PartName="/ppt/slideLayouts/slideLayout29.xml" ContentType="application/vnd.openxmlformats-officedocument.presentationml.slideLayout+xml"/>
  <Override PartName="/ppt/theme/theme26.xml" ContentType="application/vnd.openxmlformats-officedocument.theme+xml"/>
  <Override PartName="/ppt/slideLayouts/slideLayout30.xml" ContentType="application/vnd.openxmlformats-officedocument.presentationml.slideLayout+xml"/>
  <Override PartName="/ppt/theme/theme27.xml" ContentType="application/vnd.openxmlformats-officedocument.theme+xml"/>
  <Override PartName="/ppt/slideLayouts/slideLayout31.xml" ContentType="application/vnd.openxmlformats-officedocument.presentationml.slideLayout+xml"/>
  <Override PartName="/ppt/theme/theme2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9.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59" r:id="rId3"/>
    <p:sldMasterId id="2147483661" r:id="rId4"/>
    <p:sldMasterId id="2147483663" r:id="rId5"/>
    <p:sldMasterId id="2147483665" r:id="rId6"/>
    <p:sldMasterId id="2147483667" r:id="rId7"/>
    <p:sldMasterId id="2147483669" r:id="rId8"/>
    <p:sldMasterId id="2147483671" r:id="rId9"/>
    <p:sldMasterId id="2147483673" r:id="rId10"/>
    <p:sldMasterId id="2147483675" r:id="rId11"/>
    <p:sldMasterId id="2147483677" r:id="rId12"/>
    <p:sldMasterId id="2147483679" r:id="rId13"/>
    <p:sldMasterId id="2147483681" r:id="rId14"/>
    <p:sldMasterId id="2147483683" r:id="rId15"/>
    <p:sldMasterId id="2147483685" r:id="rId16"/>
    <p:sldMasterId id="2147483687" r:id="rId17"/>
    <p:sldMasterId id="2147483689" r:id="rId18"/>
    <p:sldMasterId id="2147483691" r:id="rId19"/>
    <p:sldMasterId id="2147483693" r:id="rId20"/>
    <p:sldMasterId id="2147483695" r:id="rId21"/>
    <p:sldMasterId id="2147483697" r:id="rId22"/>
    <p:sldMasterId id="2147483699" r:id="rId23"/>
    <p:sldMasterId id="2147483701" r:id="rId24"/>
    <p:sldMasterId id="2147483703" r:id="rId25"/>
    <p:sldMasterId id="2147483705" r:id="rId26"/>
    <p:sldMasterId id="2147483707" r:id="rId27"/>
    <p:sldMasterId id="2147483709" r:id="rId28"/>
    <p:sldMasterId id="2147483711" r:id="rId29"/>
  </p:sldMasterIdLst>
  <p:notesMasterIdLst>
    <p:notesMasterId r:id="rId83"/>
  </p:notesMasterIdLst>
  <p:handoutMasterIdLst>
    <p:handoutMasterId r:id="rId84"/>
  </p:handoutMasterIdLst>
  <p:sldIdLst>
    <p:sldId id="261" r:id="rId30"/>
    <p:sldId id="262"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277" r:id="rId46"/>
    <p:sldId id="278" r:id="rId47"/>
    <p:sldId id="279" r:id="rId48"/>
    <p:sldId id="280" r:id="rId49"/>
    <p:sldId id="281" r:id="rId50"/>
    <p:sldId id="282" r:id="rId51"/>
    <p:sldId id="283" r:id="rId52"/>
    <p:sldId id="284" r:id="rId53"/>
    <p:sldId id="285" r:id="rId54"/>
    <p:sldId id="286" r:id="rId55"/>
    <p:sldId id="287" r:id="rId56"/>
    <p:sldId id="288" r:id="rId57"/>
    <p:sldId id="289" r:id="rId58"/>
    <p:sldId id="290" r:id="rId59"/>
    <p:sldId id="291" r:id="rId60"/>
    <p:sldId id="292" r:id="rId61"/>
    <p:sldId id="293" r:id="rId62"/>
    <p:sldId id="294" r:id="rId63"/>
    <p:sldId id="295" r:id="rId64"/>
    <p:sldId id="296" r:id="rId65"/>
    <p:sldId id="297" r:id="rId66"/>
    <p:sldId id="298" r:id="rId67"/>
    <p:sldId id="299" r:id="rId68"/>
    <p:sldId id="300" r:id="rId69"/>
    <p:sldId id="301" r:id="rId70"/>
    <p:sldId id="302" r:id="rId71"/>
    <p:sldId id="303" r:id="rId72"/>
    <p:sldId id="304" r:id="rId73"/>
    <p:sldId id="305" r:id="rId74"/>
    <p:sldId id="306" r:id="rId75"/>
    <p:sldId id="307" r:id="rId76"/>
    <p:sldId id="308" r:id="rId77"/>
    <p:sldId id="309" r:id="rId78"/>
    <p:sldId id="310" r:id="rId79"/>
    <p:sldId id="311" r:id="rId80"/>
    <p:sldId id="312" r:id="rId81"/>
    <p:sldId id="313"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47" d="100"/>
          <a:sy n="47" d="100"/>
        </p:scale>
        <p:origin x="48" y="690"/>
      </p:cViewPr>
      <p:guideLst/>
    </p:cSldViewPr>
  </p:slideViewPr>
  <p:notesTextViewPr>
    <p:cViewPr>
      <p:scale>
        <a:sx n="1" d="1"/>
        <a:sy n="1" d="1"/>
      </p:scale>
      <p:origin x="0" y="0"/>
    </p:cViewPr>
  </p:notesTextViewPr>
  <p:notesViewPr>
    <p:cSldViewPr snapToGrid="0">
      <p:cViewPr varScale="1">
        <p:scale>
          <a:sx n="57" d="100"/>
          <a:sy n="57" d="100"/>
        </p:scale>
        <p:origin x="25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slide" Target="slides/slide34.xml"/><Relationship Id="rId68" Type="http://schemas.openxmlformats.org/officeDocument/2006/relationships/slide" Target="slides/slide39.xml"/><Relationship Id="rId76" Type="http://schemas.openxmlformats.org/officeDocument/2006/relationships/slide" Target="slides/slide47.xml"/><Relationship Id="rId84"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slide" Target="slides/slide37.xml"/><Relationship Id="rId74" Type="http://schemas.openxmlformats.org/officeDocument/2006/relationships/slide" Target="slides/slide45.xml"/><Relationship Id="rId79" Type="http://schemas.openxmlformats.org/officeDocument/2006/relationships/slide" Target="slides/slide50.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2.xml"/><Relationship Id="rId82" Type="http://schemas.openxmlformats.org/officeDocument/2006/relationships/slide" Target="slides/slide53.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andice.kosanke\Documents\SBCQL%20Dashboard%20Charts\Standard%2012\Standard%2012%20Graphs.xlsx" TargetMode="External"/><Relationship Id="rId1" Type="http://schemas.openxmlformats.org/officeDocument/2006/relationships/image" Target="../media/image4.png"/></Relationships>
</file>

<file path=ppt/charts/_rels/chart2.xml.rels><?xml version="1.0" encoding="UTF-8" standalone="yes"?>
<Relationships xmlns="http://schemas.openxmlformats.org/package/2006/relationships"><Relationship Id="rId1" Type="http://schemas.openxmlformats.org/officeDocument/2006/relationships/oleObject" Target="file:///C:\Users\candice.kosanke\Documents\SBCQL%20Dashboard%20Charts\Standard%2012\Standard%2012%20Graph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candice.kosanke\Documents\SBCQL%20Dashboard%20Charts\Standard%2012\Standard%2012%20Graphs.xlsx" TargetMode="External"/><Relationship Id="rId1" Type="http://schemas.openxmlformats.org/officeDocument/2006/relationships/image" Target="../media/image4.png"/></Relationships>
</file>

<file path=ppt/charts/_rels/chart4.xml.rels><?xml version="1.0" encoding="UTF-8" standalone="yes"?>
<Relationships xmlns="http://schemas.openxmlformats.org/package/2006/relationships"><Relationship Id="rId1" Type="http://schemas.openxmlformats.org/officeDocument/2006/relationships/oleObject" Target="file:///C:\Users\candice.kosanke\Documents\SBCQL%20Dashboard%20Charts\Standard%2012\Standard%2012%20Graphs.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candice.kosanke\Documents\SBCQL%20Dashboard%20Charts\Standard%2012\Standard%2012%20Graphs.xlsx" TargetMode="External"/><Relationship Id="rId1" Type="http://schemas.openxmlformats.org/officeDocument/2006/relationships/image" Target="../media/image4.png"/></Relationships>
</file>

<file path=ppt/charts/_rels/chart6.xml.rels><?xml version="1.0" encoding="UTF-8" standalone="yes"?>
<Relationships xmlns="http://schemas.openxmlformats.org/package/2006/relationships"><Relationship Id="rId1" Type="http://schemas.openxmlformats.org/officeDocument/2006/relationships/oleObject" Target="file:///C:\Users\candice.kosanke\Documents\SBCQL%20Dashboard%20Charts\Standard%2012\Standard%2012%20Graphs.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Users\candice.kosanke\Documents\SBCQL%20Dashboard%20Charts\Standard%2012\Standard%2012%20Graphs.xlsx" TargetMode="External"/><Relationship Id="rId1" Type="http://schemas.openxmlformats.org/officeDocument/2006/relationships/image" Target="../media/image4.png"/></Relationships>
</file>

<file path=ppt/charts/_rels/chart8.xml.rels><?xml version="1.0" encoding="UTF-8" standalone="yes"?>
<Relationships xmlns="http://schemas.openxmlformats.org/package/2006/relationships"><Relationship Id="rId1" Type="http://schemas.openxmlformats.org/officeDocument/2006/relationships/oleObject" Target="file:///C:\Users\candice.kosanke\Documents\SBCQL%20Dashboard%20Charts\Standard%2012\Standard%2012%20Graph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andice.kosanke\Documents\SBCQL%20Dashboard%20Charts\Standard%2012\Standard%2012%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6119413309113405"/>
          <c:y val="0"/>
        </c:manualLayout>
      </c:layout>
      <c:overlay val="0"/>
      <c:txPr>
        <a:bodyPr/>
        <a:lstStyle/>
        <a:p>
          <a:pPr>
            <a:defRPr sz="600"/>
          </a:pPr>
          <a:endParaRPr lang="en-US"/>
        </a:p>
      </c:txPr>
    </c:title>
    <c:autoTitleDeleted val="0"/>
    <c:plotArea>
      <c:layout>
        <c:manualLayout>
          <c:layoutTarget val="inner"/>
          <c:xMode val="edge"/>
          <c:yMode val="edge"/>
          <c:x val="0.19401979975770237"/>
          <c:y val="0.16167108041000305"/>
          <c:w val="0.7534361283408102"/>
          <c:h val="0.67259251302433054"/>
        </c:manualLayout>
      </c:layout>
      <c:barChart>
        <c:barDir val="bar"/>
        <c:grouping val="clustered"/>
        <c:varyColors val="0"/>
        <c:ser>
          <c:idx val="0"/>
          <c:order val="0"/>
          <c:tx>
            <c:strRef>
              <c:f>Sheet1!$B$109</c:f>
              <c:strCache>
                <c:ptCount val="1"/>
                <c:pt idx="0">
                  <c:v>2015</c:v>
                </c:pt>
              </c:strCache>
            </c:strRef>
          </c:tx>
          <c:spPr>
            <a:solidFill>
              <a:schemeClr val="bg1"/>
            </a:solidFill>
            <a:ln>
              <a:solidFill>
                <a:schemeClr val="tx1"/>
              </a:solidFill>
            </a:ln>
          </c:spPr>
          <c:invertIfNegative val="0"/>
          <c:dPt>
            <c:idx val="0"/>
            <c:invertIfNegative val="0"/>
            <c:bubble3D val="0"/>
            <c:spPr>
              <a:solidFill>
                <a:schemeClr val="tx1"/>
              </a:solidFill>
              <a:ln>
                <a:solidFill>
                  <a:schemeClr val="tx1"/>
                </a:solidFill>
              </a:ln>
            </c:spPr>
          </c:dPt>
          <c:cat>
            <c:strRef>
              <c:f>Sheet1!$A$110:$A$111</c:f>
              <c:strCache>
                <c:ptCount val="2"/>
                <c:pt idx="0">
                  <c:v>CMS</c:v>
                </c:pt>
                <c:pt idx="1">
                  <c:v>National</c:v>
                </c:pt>
              </c:strCache>
            </c:strRef>
          </c:cat>
          <c:val>
            <c:numRef>
              <c:f>Sheet1!$B$110:$B$111</c:f>
              <c:numCache>
                <c:formatCode>General</c:formatCode>
                <c:ptCount val="2"/>
                <c:pt idx="0">
                  <c:v>3.8</c:v>
                </c:pt>
                <c:pt idx="1">
                  <c:v>4</c:v>
                </c:pt>
              </c:numCache>
            </c:numRef>
          </c:val>
        </c:ser>
        <c:dLbls>
          <c:showLegendKey val="0"/>
          <c:showVal val="0"/>
          <c:showCatName val="0"/>
          <c:showSerName val="0"/>
          <c:showPercent val="0"/>
          <c:showBubbleSize val="0"/>
        </c:dLbls>
        <c:gapWidth val="150"/>
        <c:axId val="399955776"/>
        <c:axId val="399956168"/>
      </c:barChart>
      <c:catAx>
        <c:axId val="399955776"/>
        <c:scaling>
          <c:orientation val="minMax"/>
        </c:scaling>
        <c:delete val="0"/>
        <c:axPos val="l"/>
        <c:numFmt formatCode="General" sourceLinked="0"/>
        <c:majorTickMark val="none"/>
        <c:minorTickMark val="none"/>
        <c:tickLblPos val="nextTo"/>
        <c:txPr>
          <a:bodyPr/>
          <a:lstStyle/>
          <a:p>
            <a:pPr>
              <a:defRPr sz="600"/>
            </a:pPr>
            <a:endParaRPr lang="en-US"/>
          </a:p>
        </c:txPr>
        <c:crossAx val="399956168"/>
        <c:crosses val="autoZero"/>
        <c:auto val="1"/>
        <c:lblAlgn val="ctr"/>
        <c:lblOffset val="100"/>
        <c:noMultiLvlLbl val="0"/>
      </c:catAx>
      <c:valAx>
        <c:axId val="399956168"/>
        <c:scaling>
          <c:orientation val="minMax"/>
          <c:max val="5"/>
          <c:min val="1"/>
        </c:scaling>
        <c:delete val="0"/>
        <c:axPos val="b"/>
        <c:majorGridlines/>
        <c:numFmt formatCode="General" sourceLinked="1"/>
        <c:majorTickMark val="out"/>
        <c:minorTickMark val="none"/>
        <c:tickLblPos val="nextTo"/>
        <c:txPr>
          <a:bodyPr/>
          <a:lstStyle/>
          <a:p>
            <a:pPr>
              <a:defRPr sz="600"/>
            </a:pPr>
            <a:endParaRPr lang="en-US"/>
          </a:p>
        </c:txPr>
        <c:crossAx val="399955776"/>
        <c:crosses val="autoZero"/>
        <c:crossBetween val="between"/>
        <c:majorUnit val="1"/>
      </c:valAx>
      <c:spPr>
        <a:blipFill>
          <a:blip xmlns:r="http://schemas.openxmlformats.org/officeDocument/2006/relationships" r:embed="rId1"/>
          <a:stretch>
            <a:fillRect/>
          </a:stretch>
        </a:blipFill>
      </c:spPr>
    </c:plotArea>
    <c:plotVisOnly val="1"/>
    <c:dispBlanksAs val="gap"/>
    <c:showDLblsOverMax val="0"/>
  </c:chart>
  <c:spPr>
    <a:ln>
      <a:solidFill>
        <a:schemeClr val="tx1">
          <a:lumMod val="85000"/>
          <a:lumOff val="15000"/>
        </a:schemeClr>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600"/>
            </a:pPr>
            <a:r>
              <a:rPr lang="en-US" sz="600"/>
              <a:t>5-Year Trend</a:t>
            </a:r>
          </a:p>
        </c:rich>
      </c:tx>
      <c:layout>
        <c:manualLayout>
          <c:xMode val="edge"/>
          <c:yMode val="edge"/>
          <c:x val="0.35476573566429781"/>
          <c:y val="1.3117287138448314E-2"/>
        </c:manualLayout>
      </c:layout>
      <c:overlay val="0"/>
    </c:title>
    <c:autoTitleDeleted val="0"/>
    <c:plotArea>
      <c:layout>
        <c:manualLayout>
          <c:layoutTarget val="inner"/>
          <c:xMode val="edge"/>
          <c:yMode val="edge"/>
          <c:x val="0.11526366116159914"/>
          <c:y val="0.16167108041000303"/>
          <c:w val="0.54944822782595459"/>
          <c:h val="0.67259251302433054"/>
        </c:manualLayout>
      </c:layout>
      <c:lineChart>
        <c:grouping val="standard"/>
        <c:varyColors val="0"/>
        <c:ser>
          <c:idx val="0"/>
          <c:order val="0"/>
          <c:tx>
            <c:strRef>
              <c:f>Sheet1!$A$105</c:f>
              <c:strCache>
                <c:ptCount val="1"/>
                <c:pt idx="0">
                  <c:v>CMS</c:v>
                </c:pt>
              </c:strCache>
            </c:strRef>
          </c:tx>
          <c:spPr>
            <a:ln w="15875"/>
          </c:spPr>
          <c:marker>
            <c:symbol val="diamond"/>
            <c:size val="3"/>
          </c:marker>
          <c:cat>
            <c:numRef>
              <c:f>Sheet1!$B$104:$F$104</c:f>
              <c:numCache>
                <c:formatCode>General</c:formatCode>
                <c:ptCount val="5"/>
                <c:pt idx="0">
                  <c:v>2011</c:v>
                </c:pt>
                <c:pt idx="1">
                  <c:v>2012</c:v>
                </c:pt>
                <c:pt idx="2">
                  <c:v>2013</c:v>
                </c:pt>
                <c:pt idx="3">
                  <c:v>2014</c:v>
                </c:pt>
                <c:pt idx="4">
                  <c:v>2015</c:v>
                </c:pt>
              </c:numCache>
            </c:numRef>
          </c:cat>
          <c:val>
            <c:numRef>
              <c:f>Sheet1!$B$105:$F$105</c:f>
              <c:numCache>
                <c:formatCode>General</c:formatCode>
                <c:ptCount val="5"/>
                <c:pt idx="0">
                  <c:v>3.7</c:v>
                </c:pt>
                <c:pt idx="1">
                  <c:v>3.7</c:v>
                </c:pt>
                <c:pt idx="2">
                  <c:v>3.7</c:v>
                </c:pt>
                <c:pt idx="3">
                  <c:v>3.7</c:v>
                </c:pt>
                <c:pt idx="4">
                  <c:v>3.8</c:v>
                </c:pt>
              </c:numCache>
            </c:numRef>
          </c:val>
          <c:smooth val="0"/>
        </c:ser>
        <c:ser>
          <c:idx val="1"/>
          <c:order val="1"/>
          <c:tx>
            <c:strRef>
              <c:f>Sheet1!$A$106</c:f>
              <c:strCache>
                <c:ptCount val="1"/>
                <c:pt idx="0">
                  <c:v>National</c:v>
                </c:pt>
              </c:strCache>
            </c:strRef>
          </c:tx>
          <c:spPr>
            <a:ln w="15875"/>
          </c:spPr>
          <c:marker>
            <c:symbol val="square"/>
            <c:size val="3"/>
          </c:marker>
          <c:cat>
            <c:numRef>
              <c:f>Sheet1!$B$104:$F$104</c:f>
              <c:numCache>
                <c:formatCode>General</c:formatCode>
                <c:ptCount val="5"/>
                <c:pt idx="0">
                  <c:v>2011</c:v>
                </c:pt>
                <c:pt idx="1">
                  <c:v>2012</c:v>
                </c:pt>
                <c:pt idx="2">
                  <c:v>2013</c:v>
                </c:pt>
                <c:pt idx="3">
                  <c:v>2014</c:v>
                </c:pt>
                <c:pt idx="4">
                  <c:v>2015</c:v>
                </c:pt>
              </c:numCache>
            </c:numRef>
          </c:cat>
          <c:val>
            <c:numRef>
              <c:f>Sheet1!$B$106:$F$106</c:f>
              <c:numCache>
                <c:formatCode>General</c:formatCode>
                <c:ptCount val="5"/>
                <c:pt idx="0">
                  <c:v>3.9</c:v>
                </c:pt>
                <c:pt idx="1">
                  <c:v>4</c:v>
                </c:pt>
                <c:pt idx="2">
                  <c:v>4</c:v>
                </c:pt>
                <c:pt idx="3">
                  <c:v>4</c:v>
                </c:pt>
                <c:pt idx="4">
                  <c:v>4</c:v>
                </c:pt>
              </c:numCache>
            </c:numRef>
          </c:val>
          <c:smooth val="0"/>
        </c:ser>
        <c:dLbls>
          <c:showLegendKey val="0"/>
          <c:showVal val="0"/>
          <c:showCatName val="0"/>
          <c:showSerName val="0"/>
          <c:showPercent val="0"/>
          <c:showBubbleSize val="0"/>
        </c:dLbls>
        <c:marker val="1"/>
        <c:smooth val="0"/>
        <c:axId val="399956952"/>
        <c:axId val="399957344"/>
      </c:lineChart>
      <c:catAx>
        <c:axId val="399956952"/>
        <c:scaling>
          <c:orientation val="minMax"/>
        </c:scaling>
        <c:delete val="0"/>
        <c:axPos val="b"/>
        <c:numFmt formatCode="General" sourceLinked="1"/>
        <c:majorTickMark val="out"/>
        <c:minorTickMark val="none"/>
        <c:tickLblPos val="nextTo"/>
        <c:txPr>
          <a:bodyPr/>
          <a:lstStyle/>
          <a:p>
            <a:pPr>
              <a:defRPr sz="600"/>
            </a:pPr>
            <a:endParaRPr lang="en-US"/>
          </a:p>
        </c:txPr>
        <c:crossAx val="399957344"/>
        <c:crosses val="autoZero"/>
        <c:auto val="1"/>
        <c:lblAlgn val="ctr"/>
        <c:lblOffset val="100"/>
        <c:noMultiLvlLbl val="0"/>
      </c:catAx>
      <c:valAx>
        <c:axId val="399957344"/>
        <c:scaling>
          <c:orientation val="minMax"/>
          <c:max val="5"/>
          <c:min val="1"/>
        </c:scaling>
        <c:delete val="0"/>
        <c:axPos val="l"/>
        <c:majorGridlines/>
        <c:numFmt formatCode="General" sourceLinked="1"/>
        <c:majorTickMark val="out"/>
        <c:minorTickMark val="none"/>
        <c:tickLblPos val="nextTo"/>
        <c:txPr>
          <a:bodyPr/>
          <a:lstStyle/>
          <a:p>
            <a:pPr>
              <a:defRPr sz="600"/>
            </a:pPr>
            <a:endParaRPr lang="en-US"/>
          </a:p>
        </c:txPr>
        <c:crossAx val="399956952"/>
        <c:crosses val="autoZero"/>
        <c:crossBetween val="between"/>
        <c:majorUnit val="0.5"/>
      </c:valAx>
    </c:plotArea>
    <c:legend>
      <c:legendPos val="r"/>
      <c:layout>
        <c:manualLayout>
          <c:xMode val="edge"/>
          <c:yMode val="edge"/>
          <c:x val="0.66471188898755451"/>
          <c:y val="0.44908633447223062"/>
          <c:w val="0.33528811101244693"/>
          <c:h val="0.31596756001933546"/>
        </c:manualLayout>
      </c:layout>
      <c:overlay val="0"/>
      <c:txPr>
        <a:bodyPr/>
        <a:lstStyle/>
        <a:p>
          <a:pPr>
            <a:defRPr sz="500"/>
          </a:pPr>
          <a:endParaRPr lang="en-US"/>
        </a:p>
      </c:txPr>
    </c:legend>
    <c:plotVisOnly val="1"/>
    <c:dispBlanksAs val="gap"/>
    <c:showDLblsOverMax val="0"/>
  </c:chart>
  <c:spPr>
    <a:ln>
      <a:solidFill>
        <a:schemeClr val="tx1">
          <a:lumMod val="85000"/>
          <a:lumOff val="15000"/>
        </a:schemeClr>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063856918158633"/>
          <c:y val="1.3117287138448314E-2"/>
        </c:manualLayout>
      </c:layout>
      <c:overlay val="0"/>
      <c:txPr>
        <a:bodyPr/>
        <a:lstStyle/>
        <a:p>
          <a:pPr>
            <a:defRPr sz="600"/>
          </a:pPr>
          <a:endParaRPr lang="en-US"/>
        </a:p>
      </c:txPr>
    </c:title>
    <c:autoTitleDeleted val="0"/>
    <c:plotArea>
      <c:layout>
        <c:manualLayout>
          <c:layoutTarget val="inner"/>
          <c:xMode val="edge"/>
          <c:yMode val="edge"/>
          <c:x val="0.19401979975770234"/>
          <c:y val="0.16167108041000303"/>
          <c:w val="0.7534361283408102"/>
          <c:h val="0.67259251302433054"/>
        </c:manualLayout>
      </c:layout>
      <c:barChart>
        <c:barDir val="bar"/>
        <c:grouping val="clustered"/>
        <c:varyColors val="0"/>
        <c:ser>
          <c:idx val="0"/>
          <c:order val="0"/>
          <c:tx>
            <c:strRef>
              <c:f>Sheet1!$B$131</c:f>
              <c:strCache>
                <c:ptCount val="1"/>
                <c:pt idx="0">
                  <c:v>2015</c:v>
                </c:pt>
              </c:strCache>
            </c:strRef>
          </c:tx>
          <c:invertIfNegative val="0"/>
          <c:dPt>
            <c:idx val="0"/>
            <c:invertIfNegative val="0"/>
            <c:bubble3D val="0"/>
            <c:spPr>
              <a:solidFill>
                <a:schemeClr val="tx1"/>
              </a:solidFill>
            </c:spPr>
          </c:dPt>
          <c:dPt>
            <c:idx val="1"/>
            <c:invertIfNegative val="0"/>
            <c:bubble3D val="0"/>
            <c:spPr>
              <a:solidFill>
                <a:schemeClr val="bg1"/>
              </a:solidFill>
              <a:ln>
                <a:solidFill>
                  <a:schemeClr val="tx1"/>
                </a:solidFill>
              </a:ln>
            </c:spPr>
          </c:dPt>
          <c:cat>
            <c:strRef>
              <c:f>Sheet1!$A$132:$A$133</c:f>
              <c:strCache>
                <c:ptCount val="2"/>
                <c:pt idx="0">
                  <c:v>CMS</c:v>
                </c:pt>
                <c:pt idx="1">
                  <c:v>National</c:v>
                </c:pt>
              </c:strCache>
            </c:strRef>
          </c:cat>
          <c:val>
            <c:numRef>
              <c:f>Sheet1!$B$132:$B$133</c:f>
              <c:numCache>
                <c:formatCode>General</c:formatCode>
                <c:ptCount val="2"/>
                <c:pt idx="0">
                  <c:v>4.0999999999999996</c:v>
                </c:pt>
                <c:pt idx="1">
                  <c:v>4</c:v>
                </c:pt>
              </c:numCache>
            </c:numRef>
          </c:val>
        </c:ser>
        <c:dLbls>
          <c:showLegendKey val="0"/>
          <c:showVal val="0"/>
          <c:showCatName val="0"/>
          <c:showSerName val="0"/>
          <c:showPercent val="0"/>
          <c:showBubbleSize val="0"/>
        </c:dLbls>
        <c:gapWidth val="150"/>
        <c:axId val="399953424"/>
        <c:axId val="399953816"/>
      </c:barChart>
      <c:catAx>
        <c:axId val="399953424"/>
        <c:scaling>
          <c:orientation val="minMax"/>
        </c:scaling>
        <c:delete val="0"/>
        <c:axPos val="l"/>
        <c:numFmt formatCode="General" sourceLinked="0"/>
        <c:majorTickMark val="none"/>
        <c:minorTickMark val="none"/>
        <c:tickLblPos val="nextTo"/>
        <c:txPr>
          <a:bodyPr/>
          <a:lstStyle/>
          <a:p>
            <a:pPr>
              <a:defRPr sz="600"/>
            </a:pPr>
            <a:endParaRPr lang="en-US"/>
          </a:p>
        </c:txPr>
        <c:crossAx val="399953816"/>
        <c:crosses val="autoZero"/>
        <c:auto val="1"/>
        <c:lblAlgn val="ctr"/>
        <c:lblOffset val="100"/>
        <c:noMultiLvlLbl val="0"/>
      </c:catAx>
      <c:valAx>
        <c:axId val="399953816"/>
        <c:scaling>
          <c:orientation val="minMax"/>
          <c:max val="5"/>
          <c:min val="1"/>
        </c:scaling>
        <c:delete val="0"/>
        <c:axPos val="b"/>
        <c:majorGridlines/>
        <c:numFmt formatCode="General" sourceLinked="1"/>
        <c:majorTickMark val="out"/>
        <c:minorTickMark val="none"/>
        <c:tickLblPos val="nextTo"/>
        <c:txPr>
          <a:bodyPr/>
          <a:lstStyle/>
          <a:p>
            <a:pPr>
              <a:defRPr sz="600"/>
            </a:pPr>
            <a:endParaRPr lang="en-US"/>
          </a:p>
        </c:txPr>
        <c:crossAx val="399953424"/>
        <c:crosses val="autoZero"/>
        <c:crossBetween val="between"/>
        <c:majorUnit val="1"/>
      </c:valAx>
      <c:spPr>
        <a:blipFill>
          <a:blip xmlns:r="http://schemas.openxmlformats.org/officeDocument/2006/relationships" r:embed="rId1"/>
          <a:stretch>
            <a:fillRect/>
          </a:stretch>
        </a:blipFill>
      </c:spPr>
    </c:plotArea>
    <c:plotVisOnly val="1"/>
    <c:dispBlanksAs val="gap"/>
    <c:showDLblsOverMax val="0"/>
  </c:chart>
  <c:spPr>
    <a:ln>
      <a:solidFill>
        <a:schemeClr val="tx1">
          <a:lumMod val="85000"/>
          <a:lumOff val="15000"/>
        </a:schemeClr>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600"/>
            </a:pPr>
            <a:r>
              <a:rPr lang="en-US" sz="600"/>
              <a:t>5-Year Trend</a:t>
            </a:r>
          </a:p>
        </c:rich>
      </c:tx>
      <c:layout>
        <c:manualLayout>
          <c:xMode val="edge"/>
          <c:yMode val="edge"/>
          <c:x val="0.33948795370952423"/>
          <c:y val="1.3117287138448314E-2"/>
        </c:manualLayout>
      </c:layout>
      <c:overlay val="0"/>
    </c:title>
    <c:autoTitleDeleted val="0"/>
    <c:plotArea>
      <c:layout>
        <c:manualLayout>
          <c:layoutTarget val="inner"/>
          <c:xMode val="edge"/>
          <c:yMode val="edge"/>
          <c:x val="0.10245059688666032"/>
          <c:y val="0.16167108041000303"/>
          <c:w val="0.57870057075326886"/>
          <c:h val="0.67259251302433054"/>
        </c:manualLayout>
      </c:layout>
      <c:lineChart>
        <c:grouping val="standard"/>
        <c:varyColors val="0"/>
        <c:ser>
          <c:idx val="0"/>
          <c:order val="0"/>
          <c:tx>
            <c:strRef>
              <c:f>Sheet1!$A$127</c:f>
              <c:strCache>
                <c:ptCount val="1"/>
                <c:pt idx="0">
                  <c:v>CMS</c:v>
                </c:pt>
              </c:strCache>
            </c:strRef>
          </c:tx>
          <c:spPr>
            <a:ln w="15875"/>
          </c:spPr>
          <c:marker>
            <c:symbol val="diamond"/>
            <c:size val="3"/>
          </c:marker>
          <c:cat>
            <c:numRef>
              <c:f>Sheet1!$B$126:$F$126</c:f>
              <c:numCache>
                <c:formatCode>General</c:formatCode>
                <c:ptCount val="5"/>
                <c:pt idx="0">
                  <c:v>2011</c:v>
                </c:pt>
                <c:pt idx="1">
                  <c:v>2012</c:v>
                </c:pt>
                <c:pt idx="2">
                  <c:v>2013</c:v>
                </c:pt>
                <c:pt idx="3">
                  <c:v>2014</c:v>
                </c:pt>
                <c:pt idx="4">
                  <c:v>2015</c:v>
                </c:pt>
              </c:numCache>
            </c:numRef>
          </c:cat>
          <c:val>
            <c:numRef>
              <c:f>Sheet1!$B$127:$F$127</c:f>
              <c:numCache>
                <c:formatCode>General</c:formatCode>
                <c:ptCount val="5"/>
                <c:pt idx="0">
                  <c:v>3.7</c:v>
                </c:pt>
                <c:pt idx="1">
                  <c:v>3.7</c:v>
                </c:pt>
                <c:pt idx="2">
                  <c:v>3.9</c:v>
                </c:pt>
                <c:pt idx="3">
                  <c:v>3.3</c:v>
                </c:pt>
                <c:pt idx="4">
                  <c:v>4.0999999999999996</c:v>
                </c:pt>
              </c:numCache>
            </c:numRef>
          </c:val>
          <c:smooth val="0"/>
        </c:ser>
        <c:ser>
          <c:idx val="1"/>
          <c:order val="1"/>
          <c:tx>
            <c:strRef>
              <c:f>Sheet1!$A$128</c:f>
              <c:strCache>
                <c:ptCount val="1"/>
                <c:pt idx="0">
                  <c:v>National</c:v>
                </c:pt>
              </c:strCache>
            </c:strRef>
          </c:tx>
          <c:spPr>
            <a:ln w="15875"/>
          </c:spPr>
          <c:marker>
            <c:symbol val="square"/>
            <c:size val="3"/>
          </c:marker>
          <c:cat>
            <c:numRef>
              <c:f>Sheet1!$B$126:$F$126</c:f>
              <c:numCache>
                <c:formatCode>General</c:formatCode>
                <c:ptCount val="5"/>
                <c:pt idx="0">
                  <c:v>2011</c:v>
                </c:pt>
                <c:pt idx="1">
                  <c:v>2012</c:v>
                </c:pt>
                <c:pt idx="2">
                  <c:v>2013</c:v>
                </c:pt>
                <c:pt idx="3">
                  <c:v>2014</c:v>
                </c:pt>
                <c:pt idx="4">
                  <c:v>2015</c:v>
                </c:pt>
              </c:numCache>
            </c:numRef>
          </c:cat>
          <c:val>
            <c:numRef>
              <c:f>Sheet1!$B$128:$F$128</c:f>
              <c:numCache>
                <c:formatCode>General</c:formatCode>
                <c:ptCount val="5"/>
                <c:pt idx="0">
                  <c:v>3.8</c:v>
                </c:pt>
                <c:pt idx="1">
                  <c:v>3.9</c:v>
                </c:pt>
                <c:pt idx="2">
                  <c:v>4</c:v>
                </c:pt>
                <c:pt idx="3">
                  <c:v>4</c:v>
                </c:pt>
                <c:pt idx="4">
                  <c:v>4</c:v>
                </c:pt>
              </c:numCache>
            </c:numRef>
          </c:val>
          <c:smooth val="0"/>
        </c:ser>
        <c:dLbls>
          <c:showLegendKey val="0"/>
          <c:showVal val="0"/>
          <c:showCatName val="0"/>
          <c:showSerName val="0"/>
          <c:showPercent val="0"/>
          <c:showBubbleSize val="0"/>
        </c:dLbls>
        <c:marker val="1"/>
        <c:smooth val="0"/>
        <c:axId val="399954600"/>
        <c:axId val="399954992"/>
      </c:lineChart>
      <c:catAx>
        <c:axId val="399954600"/>
        <c:scaling>
          <c:orientation val="minMax"/>
        </c:scaling>
        <c:delete val="0"/>
        <c:axPos val="b"/>
        <c:numFmt formatCode="General" sourceLinked="1"/>
        <c:majorTickMark val="out"/>
        <c:minorTickMark val="none"/>
        <c:tickLblPos val="nextTo"/>
        <c:txPr>
          <a:bodyPr/>
          <a:lstStyle/>
          <a:p>
            <a:pPr>
              <a:defRPr sz="600"/>
            </a:pPr>
            <a:endParaRPr lang="en-US"/>
          </a:p>
        </c:txPr>
        <c:crossAx val="399954992"/>
        <c:crosses val="autoZero"/>
        <c:auto val="1"/>
        <c:lblAlgn val="ctr"/>
        <c:lblOffset val="100"/>
        <c:noMultiLvlLbl val="0"/>
      </c:catAx>
      <c:valAx>
        <c:axId val="399954992"/>
        <c:scaling>
          <c:orientation val="minMax"/>
          <c:max val="5"/>
          <c:min val="1"/>
        </c:scaling>
        <c:delete val="0"/>
        <c:axPos val="l"/>
        <c:majorGridlines/>
        <c:numFmt formatCode="General" sourceLinked="1"/>
        <c:majorTickMark val="out"/>
        <c:minorTickMark val="none"/>
        <c:tickLblPos val="nextTo"/>
        <c:txPr>
          <a:bodyPr/>
          <a:lstStyle/>
          <a:p>
            <a:pPr>
              <a:defRPr sz="600"/>
            </a:pPr>
            <a:endParaRPr lang="en-US"/>
          </a:p>
        </c:txPr>
        <c:crossAx val="399954600"/>
        <c:crosses val="autoZero"/>
        <c:crossBetween val="between"/>
        <c:majorUnit val="0.5"/>
      </c:valAx>
    </c:plotArea>
    <c:legend>
      <c:legendPos val="r"/>
      <c:layout>
        <c:manualLayout>
          <c:xMode val="edge"/>
          <c:yMode val="edge"/>
          <c:x val="0.67300250110310489"/>
          <c:y val="0.44908633447223062"/>
          <c:w val="0.32699749889689605"/>
          <c:h val="0.31596756001933546"/>
        </c:manualLayout>
      </c:layout>
      <c:overlay val="0"/>
      <c:txPr>
        <a:bodyPr/>
        <a:lstStyle/>
        <a:p>
          <a:pPr>
            <a:defRPr sz="500"/>
          </a:pPr>
          <a:endParaRPr lang="en-US"/>
        </a:p>
      </c:txPr>
    </c:legend>
    <c:plotVisOnly val="1"/>
    <c:dispBlanksAs val="gap"/>
    <c:showDLblsOverMax val="0"/>
  </c:chart>
  <c:spPr>
    <a:ln>
      <a:solidFill>
        <a:schemeClr val="tx1">
          <a:lumMod val="85000"/>
          <a:lumOff val="15000"/>
        </a:schemeClr>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536078722681252"/>
          <c:y val="0"/>
        </c:manualLayout>
      </c:layout>
      <c:overlay val="0"/>
      <c:txPr>
        <a:bodyPr/>
        <a:lstStyle/>
        <a:p>
          <a:pPr>
            <a:defRPr sz="600"/>
          </a:pPr>
          <a:endParaRPr lang="en-US"/>
        </a:p>
      </c:txPr>
    </c:title>
    <c:autoTitleDeleted val="0"/>
    <c:plotArea>
      <c:layout>
        <c:manualLayout>
          <c:layoutTarget val="inner"/>
          <c:xMode val="edge"/>
          <c:yMode val="edge"/>
          <c:x val="0.19401979975770234"/>
          <c:y val="0.122319218994658"/>
          <c:w val="0.7534361283408102"/>
          <c:h val="0.71194437443967584"/>
        </c:manualLayout>
      </c:layout>
      <c:barChart>
        <c:barDir val="bar"/>
        <c:grouping val="clustered"/>
        <c:varyColors val="0"/>
        <c:ser>
          <c:idx val="0"/>
          <c:order val="0"/>
          <c:tx>
            <c:strRef>
              <c:f>Sheet1!$B$179</c:f>
              <c:strCache>
                <c:ptCount val="1"/>
                <c:pt idx="0">
                  <c:v>2015</c:v>
                </c:pt>
              </c:strCache>
            </c:strRef>
          </c:tx>
          <c:invertIfNegative val="0"/>
          <c:dPt>
            <c:idx val="0"/>
            <c:invertIfNegative val="0"/>
            <c:bubble3D val="0"/>
            <c:spPr>
              <a:solidFill>
                <a:schemeClr val="tx1"/>
              </a:solidFill>
            </c:spPr>
          </c:dPt>
          <c:dPt>
            <c:idx val="1"/>
            <c:invertIfNegative val="0"/>
            <c:bubble3D val="0"/>
            <c:spPr>
              <a:solidFill>
                <a:schemeClr val="bg1"/>
              </a:solidFill>
              <a:ln>
                <a:solidFill>
                  <a:schemeClr val="tx1"/>
                </a:solidFill>
              </a:ln>
            </c:spPr>
          </c:dPt>
          <c:cat>
            <c:strRef>
              <c:f>Sheet1!$A$180:$A$181</c:f>
              <c:strCache>
                <c:ptCount val="2"/>
                <c:pt idx="0">
                  <c:v>CMS</c:v>
                </c:pt>
                <c:pt idx="1">
                  <c:v>National</c:v>
                </c:pt>
              </c:strCache>
            </c:strRef>
          </c:cat>
          <c:val>
            <c:numRef>
              <c:f>Sheet1!$B$180:$B$181</c:f>
              <c:numCache>
                <c:formatCode>General</c:formatCode>
                <c:ptCount val="2"/>
                <c:pt idx="0">
                  <c:v>3.8</c:v>
                </c:pt>
                <c:pt idx="1">
                  <c:v>4</c:v>
                </c:pt>
              </c:numCache>
            </c:numRef>
          </c:val>
        </c:ser>
        <c:dLbls>
          <c:showLegendKey val="0"/>
          <c:showVal val="0"/>
          <c:showCatName val="0"/>
          <c:showSerName val="0"/>
          <c:showPercent val="0"/>
          <c:showBubbleSize val="0"/>
        </c:dLbls>
        <c:gapWidth val="150"/>
        <c:axId val="97851032"/>
        <c:axId val="394727152"/>
      </c:barChart>
      <c:catAx>
        <c:axId val="97851032"/>
        <c:scaling>
          <c:orientation val="minMax"/>
        </c:scaling>
        <c:delete val="0"/>
        <c:axPos val="l"/>
        <c:numFmt formatCode="General" sourceLinked="0"/>
        <c:majorTickMark val="none"/>
        <c:minorTickMark val="none"/>
        <c:tickLblPos val="nextTo"/>
        <c:txPr>
          <a:bodyPr/>
          <a:lstStyle/>
          <a:p>
            <a:pPr>
              <a:defRPr sz="600"/>
            </a:pPr>
            <a:endParaRPr lang="en-US"/>
          </a:p>
        </c:txPr>
        <c:crossAx val="394727152"/>
        <c:crosses val="autoZero"/>
        <c:auto val="1"/>
        <c:lblAlgn val="ctr"/>
        <c:lblOffset val="100"/>
        <c:noMultiLvlLbl val="0"/>
      </c:catAx>
      <c:valAx>
        <c:axId val="394727152"/>
        <c:scaling>
          <c:orientation val="minMax"/>
          <c:max val="5"/>
          <c:min val="1"/>
        </c:scaling>
        <c:delete val="0"/>
        <c:axPos val="b"/>
        <c:majorGridlines/>
        <c:numFmt formatCode="General" sourceLinked="1"/>
        <c:majorTickMark val="out"/>
        <c:minorTickMark val="none"/>
        <c:tickLblPos val="nextTo"/>
        <c:txPr>
          <a:bodyPr/>
          <a:lstStyle/>
          <a:p>
            <a:pPr>
              <a:defRPr sz="600"/>
            </a:pPr>
            <a:endParaRPr lang="en-US"/>
          </a:p>
        </c:txPr>
        <c:crossAx val="97851032"/>
        <c:crosses val="autoZero"/>
        <c:crossBetween val="between"/>
        <c:majorUnit val="1"/>
      </c:valAx>
      <c:spPr>
        <a:blipFill>
          <a:blip xmlns:r="http://schemas.openxmlformats.org/officeDocument/2006/relationships" r:embed="rId1"/>
          <a:stretch>
            <a:fillRect/>
          </a:stretch>
        </a:blipFill>
      </c:spPr>
    </c:plotArea>
    <c:plotVisOnly val="1"/>
    <c:dispBlanksAs val="gap"/>
    <c:showDLblsOverMax val="0"/>
  </c:chart>
  <c:spPr>
    <a:ln>
      <a:solidFill>
        <a:schemeClr val="tx1">
          <a:lumMod val="85000"/>
          <a:lumOff val="15000"/>
        </a:schemeClr>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600"/>
            </a:pPr>
            <a:r>
              <a:rPr lang="en-US" sz="600" dirty="0"/>
              <a:t>5-Year Trend</a:t>
            </a:r>
          </a:p>
        </c:rich>
      </c:tx>
      <c:layout>
        <c:manualLayout>
          <c:xMode val="edge"/>
          <c:yMode val="edge"/>
          <c:x val="0.33948795370952423"/>
          <c:y val="0"/>
        </c:manualLayout>
      </c:layout>
      <c:overlay val="0"/>
    </c:title>
    <c:autoTitleDeleted val="0"/>
    <c:plotArea>
      <c:layout>
        <c:manualLayout>
          <c:layoutTarget val="inner"/>
          <c:xMode val="edge"/>
          <c:yMode val="edge"/>
          <c:x val="0.10245059688666032"/>
          <c:y val="0.122319218994658"/>
          <c:w val="0.57870057075326886"/>
          <c:h val="0.71194437443967584"/>
        </c:manualLayout>
      </c:layout>
      <c:lineChart>
        <c:grouping val="standard"/>
        <c:varyColors val="0"/>
        <c:ser>
          <c:idx val="0"/>
          <c:order val="0"/>
          <c:tx>
            <c:strRef>
              <c:f>Sheet1!$A$175</c:f>
              <c:strCache>
                <c:ptCount val="1"/>
                <c:pt idx="0">
                  <c:v>CMS</c:v>
                </c:pt>
              </c:strCache>
            </c:strRef>
          </c:tx>
          <c:spPr>
            <a:ln w="15875"/>
          </c:spPr>
          <c:marker>
            <c:symbol val="diamond"/>
            <c:size val="3"/>
          </c:marker>
          <c:cat>
            <c:numRef>
              <c:f>Sheet1!$B$174:$F$174</c:f>
              <c:numCache>
                <c:formatCode>General</c:formatCode>
                <c:ptCount val="5"/>
                <c:pt idx="0">
                  <c:v>2011</c:v>
                </c:pt>
                <c:pt idx="1">
                  <c:v>2012</c:v>
                </c:pt>
                <c:pt idx="2">
                  <c:v>2013</c:v>
                </c:pt>
                <c:pt idx="3">
                  <c:v>2014</c:v>
                </c:pt>
                <c:pt idx="4">
                  <c:v>2015</c:v>
                </c:pt>
              </c:numCache>
            </c:numRef>
          </c:cat>
          <c:val>
            <c:numRef>
              <c:f>Sheet1!$B$175:$F$175</c:f>
              <c:numCache>
                <c:formatCode>General</c:formatCode>
                <c:ptCount val="5"/>
                <c:pt idx="0">
                  <c:v>3.5</c:v>
                </c:pt>
                <c:pt idx="1">
                  <c:v>3.3</c:v>
                </c:pt>
                <c:pt idx="2">
                  <c:v>3.8</c:v>
                </c:pt>
                <c:pt idx="3">
                  <c:v>3.7</c:v>
                </c:pt>
                <c:pt idx="4">
                  <c:v>3.8</c:v>
                </c:pt>
              </c:numCache>
            </c:numRef>
          </c:val>
          <c:smooth val="0"/>
        </c:ser>
        <c:ser>
          <c:idx val="1"/>
          <c:order val="1"/>
          <c:tx>
            <c:strRef>
              <c:f>Sheet1!$A$176</c:f>
              <c:strCache>
                <c:ptCount val="1"/>
                <c:pt idx="0">
                  <c:v>National</c:v>
                </c:pt>
              </c:strCache>
            </c:strRef>
          </c:tx>
          <c:spPr>
            <a:ln w="15875"/>
          </c:spPr>
          <c:marker>
            <c:symbol val="square"/>
            <c:size val="3"/>
          </c:marker>
          <c:cat>
            <c:numRef>
              <c:f>Sheet1!$B$174:$F$174</c:f>
              <c:numCache>
                <c:formatCode>General</c:formatCode>
                <c:ptCount val="5"/>
                <c:pt idx="0">
                  <c:v>2011</c:v>
                </c:pt>
                <c:pt idx="1">
                  <c:v>2012</c:v>
                </c:pt>
                <c:pt idx="2">
                  <c:v>2013</c:v>
                </c:pt>
                <c:pt idx="3">
                  <c:v>2014</c:v>
                </c:pt>
                <c:pt idx="4">
                  <c:v>2015</c:v>
                </c:pt>
              </c:numCache>
            </c:numRef>
          </c:cat>
          <c:val>
            <c:numRef>
              <c:f>Sheet1!$B$176:$F$176</c:f>
              <c:numCache>
                <c:formatCode>General</c:formatCode>
                <c:ptCount val="5"/>
                <c:pt idx="0">
                  <c:v>3.8</c:v>
                </c:pt>
                <c:pt idx="1">
                  <c:v>3.9</c:v>
                </c:pt>
                <c:pt idx="2">
                  <c:v>3.9</c:v>
                </c:pt>
                <c:pt idx="3">
                  <c:v>4</c:v>
                </c:pt>
                <c:pt idx="4">
                  <c:v>4</c:v>
                </c:pt>
              </c:numCache>
            </c:numRef>
          </c:val>
          <c:smooth val="0"/>
        </c:ser>
        <c:dLbls>
          <c:showLegendKey val="0"/>
          <c:showVal val="0"/>
          <c:showCatName val="0"/>
          <c:showSerName val="0"/>
          <c:showPercent val="0"/>
          <c:showBubbleSize val="0"/>
        </c:dLbls>
        <c:marker val="1"/>
        <c:smooth val="0"/>
        <c:axId val="229125560"/>
        <c:axId val="427035808"/>
      </c:lineChart>
      <c:catAx>
        <c:axId val="229125560"/>
        <c:scaling>
          <c:orientation val="minMax"/>
        </c:scaling>
        <c:delete val="0"/>
        <c:axPos val="b"/>
        <c:numFmt formatCode="General" sourceLinked="1"/>
        <c:majorTickMark val="out"/>
        <c:minorTickMark val="none"/>
        <c:tickLblPos val="nextTo"/>
        <c:txPr>
          <a:bodyPr/>
          <a:lstStyle/>
          <a:p>
            <a:pPr>
              <a:defRPr sz="600"/>
            </a:pPr>
            <a:endParaRPr lang="en-US"/>
          </a:p>
        </c:txPr>
        <c:crossAx val="427035808"/>
        <c:crosses val="autoZero"/>
        <c:auto val="1"/>
        <c:lblAlgn val="ctr"/>
        <c:lblOffset val="100"/>
        <c:noMultiLvlLbl val="0"/>
      </c:catAx>
      <c:valAx>
        <c:axId val="427035808"/>
        <c:scaling>
          <c:orientation val="minMax"/>
          <c:max val="5"/>
          <c:min val="1"/>
        </c:scaling>
        <c:delete val="0"/>
        <c:axPos val="l"/>
        <c:majorGridlines/>
        <c:numFmt formatCode="General" sourceLinked="1"/>
        <c:majorTickMark val="out"/>
        <c:minorTickMark val="none"/>
        <c:tickLblPos val="nextTo"/>
        <c:txPr>
          <a:bodyPr/>
          <a:lstStyle/>
          <a:p>
            <a:pPr>
              <a:defRPr sz="600"/>
            </a:pPr>
            <a:endParaRPr lang="en-US"/>
          </a:p>
        </c:txPr>
        <c:crossAx val="229125560"/>
        <c:crosses val="autoZero"/>
        <c:crossBetween val="between"/>
        <c:majorUnit val="0.5"/>
      </c:valAx>
    </c:plotArea>
    <c:legend>
      <c:legendPos val="r"/>
      <c:layout>
        <c:manualLayout>
          <c:xMode val="edge"/>
          <c:yMode val="edge"/>
          <c:x val="0.67300250110310489"/>
          <c:y val="0.44908633447223062"/>
          <c:w val="0.32699749889689605"/>
          <c:h val="0.31596756001933546"/>
        </c:manualLayout>
      </c:layout>
      <c:overlay val="0"/>
      <c:txPr>
        <a:bodyPr/>
        <a:lstStyle/>
        <a:p>
          <a:pPr>
            <a:defRPr sz="500"/>
          </a:pPr>
          <a:endParaRPr lang="en-US"/>
        </a:p>
      </c:txPr>
    </c:legend>
    <c:plotVisOnly val="1"/>
    <c:dispBlanksAs val="gap"/>
    <c:showDLblsOverMax val="0"/>
  </c:chart>
  <c:spPr>
    <a:ln>
      <a:solidFill>
        <a:schemeClr val="tx1">
          <a:lumMod val="85000"/>
          <a:lumOff val="15000"/>
        </a:schemeClr>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6119413309113405"/>
          <c:y val="0"/>
        </c:manualLayout>
      </c:layout>
      <c:overlay val="0"/>
      <c:txPr>
        <a:bodyPr/>
        <a:lstStyle/>
        <a:p>
          <a:pPr>
            <a:defRPr sz="800"/>
          </a:pPr>
          <a:endParaRPr lang="en-US"/>
        </a:p>
      </c:txPr>
    </c:title>
    <c:autoTitleDeleted val="0"/>
    <c:plotArea>
      <c:layout>
        <c:manualLayout>
          <c:layoutTarget val="inner"/>
          <c:xMode val="edge"/>
          <c:yMode val="edge"/>
          <c:x val="0.19401979975770234"/>
          <c:y val="0.1092019318562099"/>
          <c:w val="0.7534361283408102"/>
          <c:h val="0.72506166157812391"/>
        </c:manualLayout>
      </c:layout>
      <c:barChart>
        <c:barDir val="bar"/>
        <c:grouping val="clustered"/>
        <c:varyColors val="0"/>
        <c:ser>
          <c:idx val="0"/>
          <c:order val="0"/>
          <c:tx>
            <c:strRef>
              <c:f>Sheet1!$B$155</c:f>
              <c:strCache>
                <c:ptCount val="1"/>
                <c:pt idx="0">
                  <c:v>2015</c:v>
                </c:pt>
              </c:strCache>
            </c:strRef>
          </c:tx>
          <c:invertIfNegative val="0"/>
          <c:dPt>
            <c:idx val="0"/>
            <c:invertIfNegative val="0"/>
            <c:bubble3D val="0"/>
            <c:spPr>
              <a:solidFill>
                <a:schemeClr val="tx1"/>
              </a:solidFill>
            </c:spPr>
          </c:dPt>
          <c:dPt>
            <c:idx val="1"/>
            <c:invertIfNegative val="0"/>
            <c:bubble3D val="0"/>
            <c:spPr>
              <a:solidFill>
                <a:schemeClr val="bg1"/>
              </a:solidFill>
              <a:ln>
                <a:solidFill>
                  <a:schemeClr val="tx1"/>
                </a:solidFill>
              </a:ln>
            </c:spPr>
          </c:dPt>
          <c:cat>
            <c:strRef>
              <c:f>Sheet1!$A$156:$A$157</c:f>
              <c:strCache>
                <c:ptCount val="2"/>
                <c:pt idx="0">
                  <c:v>CMS</c:v>
                </c:pt>
                <c:pt idx="1">
                  <c:v>National</c:v>
                </c:pt>
              </c:strCache>
            </c:strRef>
          </c:cat>
          <c:val>
            <c:numRef>
              <c:f>Sheet1!$B$156:$B$157</c:f>
              <c:numCache>
                <c:formatCode>General</c:formatCode>
                <c:ptCount val="2"/>
                <c:pt idx="0">
                  <c:v>4</c:v>
                </c:pt>
                <c:pt idx="1">
                  <c:v>4</c:v>
                </c:pt>
              </c:numCache>
            </c:numRef>
          </c:val>
        </c:ser>
        <c:dLbls>
          <c:showLegendKey val="0"/>
          <c:showVal val="0"/>
          <c:showCatName val="0"/>
          <c:showSerName val="0"/>
          <c:showPercent val="0"/>
          <c:showBubbleSize val="0"/>
        </c:dLbls>
        <c:gapWidth val="150"/>
        <c:axId val="401519552"/>
        <c:axId val="401515240"/>
      </c:barChart>
      <c:catAx>
        <c:axId val="401519552"/>
        <c:scaling>
          <c:orientation val="minMax"/>
        </c:scaling>
        <c:delete val="0"/>
        <c:axPos val="l"/>
        <c:numFmt formatCode="General" sourceLinked="0"/>
        <c:majorTickMark val="none"/>
        <c:minorTickMark val="none"/>
        <c:tickLblPos val="nextTo"/>
        <c:txPr>
          <a:bodyPr/>
          <a:lstStyle/>
          <a:p>
            <a:pPr>
              <a:defRPr sz="600"/>
            </a:pPr>
            <a:endParaRPr lang="en-US"/>
          </a:p>
        </c:txPr>
        <c:crossAx val="401515240"/>
        <c:crosses val="autoZero"/>
        <c:auto val="1"/>
        <c:lblAlgn val="ctr"/>
        <c:lblOffset val="100"/>
        <c:noMultiLvlLbl val="0"/>
      </c:catAx>
      <c:valAx>
        <c:axId val="401515240"/>
        <c:scaling>
          <c:orientation val="minMax"/>
          <c:max val="5"/>
          <c:min val="1"/>
        </c:scaling>
        <c:delete val="0"/>
        <c:axPos val="b"/>
        <c:majorGridlines/>
        <c:numFmt formatCode="General" sourceLinked="1"/>
        <c:majorTickMark val="out"/>
        <c:minorTickMark val="none"/>
        <c:tickLblPos val="nextTo"/>
        <c:txPr>
          <a:bodyPr/>
          <a:lstStyle/>
          <a:p>
            <a:pPr>
              <a:defRPr sz="600"/>
            </a:pPr>
            <a:endParaRPr lang="en-US"/>
          </a:p>
        </c:txPr>
        <c:crossAx val="401519552"/>
        <c:crosses val="autoZero"/>
        <c:crossBetween val="between"/>
        <c:majorUnit val="1"/>
      </c:valAx>
      <c:spPr>
        <a:blipFill>
          <a:blip xmlns:r="http://schemas.openxmlformats.org/officeDocument/2006/relationships" r:embed="rId1"/>
          <a:stretch>
            <a:fillRect/>
          </a:stretch>
        </a:blipFill>
      </c:spPr>
    </c:plotArea>
    <c:plotVisOnly val="1"/>
    <c:dispBlanksAs val="gap"/>
    <c:showDLblsOverMax val="0"/>
  </c:chart>
  <c:spPr>
    <a:ln>
      <a:solidFill>
        <a:schemeClr val="tx1">
          <a:lumMod val="85000"/>
          <a:lumOff val="15000"/>
        </a:schemeClr>
      </a:solid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600"/>
            </a:pPr>
            <a:r>
              <a:rPr lang="en-US" sz="600"/>
              <a:t>5-Year Trend</a:t>
            </a:r>
          </a:p>
        </c:rich>
      </c:tx>
      <c:layout>
        <c:manualLayout>
          <c:xMode val="edge"/>
          <c:yMode val="edge"/>
          <c:x val="0.35476573566429781"/>
          <c:y val="0"/>
        </c:manualLayout>
      </c:layout>
      <c:overlay val="0"/>
    </c:title>
    <c:autoTitleDeleted val="0"/>
    <c:plotArea>
      <c:layout>
        <c:manualLayout>
          <c:layoutTarget val="inner"/>
          <c:xMode val="edge"/>
          <c:yMode val="edge"/>
          <c:x val="0.11526366116159914"/>
          <c:y val="0.10920193185620994"/>
          <c:w val="0.5913716894494826"/>
          <c:h val="0.72506166157812391"/>
        </c:manualLayout>
      </c:layout>
      <c:lineChart>
        <c:grouping val="standard"/>
        <c:varyColors val="0"/>
        <c:ser>
          <c:idx val="0"/>
          <c:order val="0"/>
          <c:tx>
            <c:strRef>
              <c:f>Sheet1!$A$151</c:f>
              <c:strCache>
                <c:ptCount val="1"/>
                <c:pt idx="0">
                  <c:v>CMS</c:v>
                </c:pt>
              </c:strCache>
            </c:strRef>
          </c:tx>
          <c:spPr>
            <a:ln w="15875"/>
          </c:spPr>
          <c:marker>
            <c:symbol val="diamond"/>
            <c:size val="3"/>
          </c:marker>
          <c:cat>
            <c:numRef>
              <c:f>Sheet1!$B$150:$F$150</c:f>
              <c:numCache>
                <c:formatCode>General</c:formatCode>
                <c:ptCount val="5"/>
                <c:pt idx="0">
                  <c:v>2011</c:v>
                </c:pt>
                <c:pt idx="1">
                  <c:v>2012</c:v>
                </c:pt>
                <c:pt idx="2">
                  <c:v>2013</c:v>
                </c:pt>
                <c:pt idx="3">
                  <c:v>2014</c:v>
                </c:pt>
                <c:pt idx="4">
                  <c:v>2015</c:v>
                </c:pt>
              </c:numCache>
            </c:numRef>
          </c:cat>
          <c:val>
            <c:numRef>
              <c:f>Sheet1!$B$151:$F$151</c:f>
              <c:numCache>
                <c:formatCode>General</c:formatCode>
                <c:ptCount val="5"/>
                <c:pt idx="0">
                  <c:v>4</c:v>
                </c:pt>
                <c:pt idx="1">
                  <c:v>3.7</c:v>
                </c:pt>
                <c:pt idx="2">
                  <c:v>3.8</c:v>
                </c:pt>
                <c:pt idx="3">
                  <c:v>3.9</c:v>
                </c:pt>
                <c:pt idx="4">
                  <c:v>4</c:v>
                </c:pt>
              </c:numCache>
            </c:numRef>
          </c:val>
          <c:smooth val="0"/>
        </c:ser>
        <c:ser>
          <c:idx val="1"/>
          <c:order val="1"/>
          <c:tx>
            <c:strRef>
              <c:f>Sheet1!$A$152</c:f>
              <c:strCache>
                <c:ptCount val="1"/>
                <c:pt idx="0">
                  <c:v>National</c:v>
                </c:pt>
              </c:strCache>
            </c:strRef>
          </c:tx>
          <c:spPr>
            <a:ln w="15875"/>
          </c:spPr>
          <c:marker>
            <c:symbol val="square"/>
            <c:size val="3"/>
          </c:marker>
          <c:cat>
            <c:numRef>
              <c:f>Sheet1!$B$150:$F$150</c:f>
              <c:numCache>
                <c:formatCode>General</c:formatCode>
                <c:ptCount val="5"/>
                <c:pt idx="0">
                  <c:v>2011</c:v>
                </c:pt>
                <c:pt idx="1">
                  <c:v>2012</c:v>
                </c:pt>
                <c:pt idx="2">
                  <c:v>2013</c:v>
                </c:pt>
                <c:pt idx="3">
                  <c:v>2014</c:v>
                </c:pt>
                <c:pt idx="4">
                  <c:v>2015</c:v>
                </c:pt>
              </c:numCache>
            </c:numRef>
          </c:cat>
          <c:val>
            <c:numRef>
              <c:f>Sheet1!$B$152:$F$152</c:f>
              <c:numCache>
                <c:formatCode>General</c:formatCode>
                <c:ptCount val="5"/>
                <c:pt idx="0">
                  <c:v>3.8</c:v>
                </c:pt>
                <c:pt idx="1">
                  <c:v>3.9</c:v>
                </c:pt>
                <c:pt idx="2">
                  <c:v>3.9</c:v>
                </c:pt>
                <c:pt idx="3">
                  <c:v>3.9</c:v>
                </c:pt>
                <c:pt idx="4">
                  <c:v>4</c:v>
                </c:pt>
              </c:numCache>
            </c:numRef>
          </c:val>
          <c:smooth val="0"/>
        </c:ser>
        <c:dLbls>
          <c:showLegendKey val="0"/>
          <c:showVal val="0"/>
          <c:showCatName val="0"/>
          <c:showSerName val="0"/>
          <c:showPercent val="0"/>
          <c:showBubbleSize val="0"/>
        </c:dLbls>
        <c:marker val="1"/>
        <c:smooth val="0"/>
        <c:axId val="98248120"/>
        <c:axId val="98250080"/>
      </c:lineChart>
      <c:catAx>
        <c:axId val="98248120"/>
        <c:scaling>
          <c:orientation val="minMax"/>
        </c:scaling>
        <c:delete val="0"/>
        <c:axPos val="b"/>
        <c:numFmt formatCode="General" sourceLinked="1"/>
        <c:majorTickMark val="out"/>
        <c:minorTickMark val="none"/>
        <c:tickLblPos val="nextTo"/>
        <c:txPr>
          <a:bodyPr/>
          <a:lstStyle/>
          <a:p>
            <a:pPr>
              <a:defRPr sz="600"/>
            </a:pPr>
            <a:endParaRPr lang="en-US"/>
          </a:p>
        </c:txPr>
        <c:crossAx val="98250080"/>
        <c:crosses val="autoZero"/>
        <c:auto val="1"/>
        <c:lblAlgn val="ctr"/>
        <c:lblOffset val="100"/>
        <c:noMultiLvlLbl val="0"/>
      </c:catAx>
      <c:valAx>
        <c:axId val="98250080"/>
        <c:scaling>
          <c:orientation val="minMax"/>
          <c:max val="5"/>
          <c:min val="1"/>
        </c:scaling>
        <c:delete val="0"/>
        <c:axPos val="l"/>
        <c:majorGridlines/>
        <c:numFmt formatCode="General" sourceLinked="1"/>
        <c:majorTickMark val="out"/>
        <c:minorTickMark val="none"/>
        <c:tickLblPos val="nextTo"/>
        <c:txPr>
          <a:bodyPr/>
          <a:lstStyle/>
          <a:p>
            <a:pPr>
              <a:defRPr sz="600"/>
            </a:pPr>
            <a:endParaRPr lang="en-US"/>
          </a:p>
        </c:txPr>
        <c:crossAx val="98248120"/>
        <c:crosses val="autoZero"/>
        <c:crossBetween val="between"/>
        <c:majorUnit val="0.5"/>
      </c:valAx>
    </c:plotArea>
    <c:legend>
      <c:legendPos val="r"/>
      <c:layout>
        <c:manualLayout>
          <c:xMode val="edge"/>
          <c:yMode val="edge"/>
          <c:x val="0.70663535061108196"/>
          <c:y val="0.44908633447223062"/>
          <c:w val="0.29336464938891926"/>
          <c:h val="0.31596756001933546"/>
        </c:manualLayout>
      </c:layout>
      <c:overlay val="0"/>
      <c:txPr>
        <a:bodyPr/>
        <a:lstStyle/>
        <a:p>
          <a:pPr>
            <a:defRPr sz="500"/>
          </a:pPr>
          <a:endParaRPr lang="en-US"/>
        </a:p>
      </c:txPr>
    </c:legend>
    <c:plotVisOnly val="1"/>
    <c:dispBlanksAs val="gap"/>
    <c:showDLblsOverMax val="0"/>
  </c:chart>
  <c:spPr>
    <a:ln>
      <a:solidFill>
        <a:schemeClr val="tx1">
          <a:lumMod val="85000"/>
          <a:lumOff val="15000"/>
        </a:schemeClr>
      </a:solid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sz="1600" b="1" dirty="0" smtClean="0"/>
              <a:t>Student Mental Health Services Mean Satisfaction Rating</a:t>
            </a:r>
            <a:endParaRPr lang="en-US" sz="1600" b="1" dirty="0"/>
          </a:p>
        </c:rich>
      </c:tx>
      <c:layout>
        <c:manualLayout>
          <c:xMode val="edge"/>
          <c:yMode val="edge"/>
          <c:x val="0.1246949705611126"/>
          <c:y val="0"/>
        </c:manualLayout>
      </c:layout>
      <c:overlay val="0"/>
    </c:title>
    <c:autoTitleDeleted val="0"/>
    <c:plotArea>
      <c:layout>
        <c:manualLayout>
          <c:layoutTarget val="inner"/>
          <c:xMode val="edge"/>
          <c:yMode val="edge"/>
          <c:x val="6.7497221631079934E-2"/>
          <c:y val="0.12640150750386972"/>
          <c:w val="0.72142964815208965"/>
          <c:h val="0.73490544451174455"/>
        </c:manualLayout>
      </c:layout>
      <c:lineChart>
        <c:grouping val="standard"/>
        <c:varyColors val="0"/>
        <c:ser>
          <c:idx val="0"/>
          <c:order val="0"/>
          <c:tx>
            <c:strRef>
              <c:f>Sheet1!$A$127</c:f>
              <c:strCache>
                <c:ptCount val="1"/>
                <c:pt idx="0">
                  <c:v>CMS</c:v>
                </c:pt>
              </c:strCache>
            </c:strRef>
          </c:tx>
          <c:cat>
            <c:numRef>
              <c:f>Sheet1!$B$126:$F$126</c:f>
              <c:numCache>
                <c:formatCode>General</c:formatCode>
                <c:ptCount val="5"/>
                <c:pt idx="0">
                  <c:v>2011</c:v>
                </c:pt>
                <c:pt idx="1">
                  <c:v>2012</c:v>
                </c:pt>
                <c:pt idx="2">
                  <c:v>2013</c:v>
                </c:pt>
                <c:pt idx="3">
                  <c:v>2014</c:v>
                </c:pt>
                <c:pt idx="4">
                  <c:v>2015</c:v>
                </c:pt>
              </c:numCache>
            </c:numRef>
          </c:cat>
          <c:val>
            <c:numRef>
              <c:f>Sheet1!$B$127:$F$127</c:f>
              <c:numCache>
                <c:formatCode>General</c:formatCode>
                <c:ptCount val="5"/>
                <c:pt idx="0">
                  <c:v>3.7</c:v>
                </c:pt>
                <c:pt idx="1">
                  <c:v>3.7</c:v>
                </c:pt>
                <c:pt idx="2">
                  <c:v>3.9</c:v>
                </c:pt>
                <c:pt idx="3">
                  <c:v>3.3</c:v>
                </c:pt>
                <c:pt idx="4">
                  <c:v>4.0999999999999996</c:v>
                </c:pt>
              </c:numCache>
            </c:numRef>
          </c:val>
          <c:smooth val="0"/>
        </c:ser>
        <c:ser>
          <c:idx val="1"/>
          <c:order val="1"/>
          <c:tx>
            <c:strRef>
              <c:f>Sheet1!$A$128</c:f>
              <c:strCache>
                <c:ptCount val="1"/>
                <c:pt idx="0">
                  <c:v>National</c:v>
                </c:pt>
              </c:strCache>
            </c:strRef>
          </c:tx>
          <c:cat>
            <c:numRef>
              <c:f>Sheet1!$B$126:$F$126</c:f>
              <c:numCache>
                <c:formatCode>General</c:formatCode>
                <c:ptCount val="5"/>
                <c:pt idx="0">
                  <c:v>2011</c:v>
                </c:pt>
                <c:pt idx="1">
                  <c:v>2012</c:v>
                </c:pt>
                <c:pt idx="2">
                  <c:v>2013</c:v>
                </c:pt>
                <c:pt idx="3">
                  <c:v>2014</c:v>
                </c:pt>
                <c:pt idx="4">
                  <c:v>2015</c:v>
                </c:pt>
              </c:numCache>
            </c:numRef>
          </c:cat>
          <c:val>
            <c:numRef>
              <c:f>Sheet1!$B$128:$F$128</c:f>
              <c:numCache>
                <c:formatCode>General</c:formatCode>
                <c:ptCount val="5"/>
                <c:pt idx="0">
                  <c:v>3.8</c:v>
                </c:pt>
                <c:pt idx="1">
                  <c:v>3.9</c:v>
                </c:pt>
                <c:pt idx="2">
                  <c:v>4</c:v>
                </c:pt>
                <c:pt idx="3">
                  <c:v>4</c:v>
                </c:pt>
                <c:pt idx="4">
                  <c:v>4</c:v>
                </c:pt>
              </c:numCache>
            </c:numRef>
          </c:val>
          <c:smooth val="0"/>
        </c:ser>
        <c:dLbls>
          <c:showLegendKey val="0"/>
          <c:showVal val="0"/>
          <c:showCatName val="0"/>
          <c:showSerName val="0"/>
          <c:showPercent val="0"/>
          <c:showBubbleSize val="0"/>
        </c:dLbls>
        <c:marker val="1"/>
        <c:smooth val="0"/>
        <c:axId val="389670736"/>
        <c:axId val="389666816"/>
      </c:lineChart>
      <c:catAx>
        <c:axId val="389670736"/>
        <c:scaling>
          <c:orientation val="minMax"/>
        </c:scaling>
        <c:delete val="0"/>
        <c:axPos val="b"/>
        <c:numFmt formatCode="General" sourceLinked="1"/>
        <c:majorTickMark val="out"/>
        <c:minorTickMark val="none"/>
        <c:tickLblPos val="nextTo"/>
        <c:crossAx val="389666816"/>
        <c:crosses val="autoZero"/>
        <c:auto val="1"/>
        <c:lblAlgn val="ctr"/>
        <c:lblOffset val="100"/>
        <c:noMultiLvlLbl val="0"/>
      </c:catAx>
      <c:valAx>
        <c:axId val="389666816"/>
        <c:scaling>
          <c:orientation val="minMax"/>
          <c:max val="5"/>
          <c:min val="1"/>
        </c:scaling>
        <c:delete val="0"/>
        <c:axPos val="l"/>
        <c:majorGridlines/>
        <c:numFmt formatCode="General" sourceLinked="1"/>
        <c:majorTickMark val="out"/>
        <c:minorTickMark val="none"/>
        <c:tickLblPos val="nextTo"/>
        <c:crossAx val="389670736"/>
        <c:crosses val="autoZero"/>
        <c:crossBetween val="between"/>
        <c:majorUnit val="0.5"/>
      </c:valAx>
    </c:plotArea>
    <c:legend>
      <c:legendPos val="r"/>
      <c:layout>
        <c:manualLayout>
          <c:xMode val="edge"/>
          <c:yMode val="edge"/>
          <c:x val="0.83217838901893959"/>
          <c:y val="0.49378488249313662"/>
          <c:w val="0.15856240098366106"/>
          <c:h val="0.28307310307802436"/>
        </c:manualLayout>
      </c:layout>
      <c:overlay val="0"/>
      <c:txPr>
        <a:bodyPr/>
        <a:lstStyle/>
        <a:p>
          <a:pPr>
            <a:defRPr sz="1400"/>
          </a:pPr>
          <a:endParaRPr lang="en-US"/>
        </a:p>
      </c:txPr>
    </c:legend>
    <c:plotVisOnly val="1"/>
    <c:dispBlanksAs val="gap"/>
    <c:showDLblsOverMax val="0"/>
  </c:chart>
  <c:spPr>
    <a:ln>
      <a:solidFill>
        <a:schemeClr val="tx1">
          <a:lumMod val="85000"/>
          <a:lumOff val="15000"/>
        </a:schemeClr>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A07B3-4427-4EE6-B381-4B4ABA0FAEE7}"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en-US"/>
        </a:p>
      </dgm:t>
    </dgm:pt>
    <dgm:pt modelId="{FFDED775-A391-4A9F-BAD1-BD596E10E03F}">
      <dgm:prSet phldrT="[Text]"/>
      <dgm:spPr/>
      <dgm:t>
        <a:bodyPr/>
        <a:lstStyle/>
        <a:p>
          <a:r>
            <a:rPr lang="en-US" dirty="0" smtClean="0"/>
            <a:t>CMS Office of Accreditation</a:t>
          </a:r>
          <a:endParaRPr lang="en-US" dirty="0"/>
        </a:p>
      </dgm:t>
    </dgm:pt>
    <dgm:pt modelId="{C60F2876-61F2-4774-BEB5-93ADE9605341}" type="parTrans" cxnId="{B21384B7-17D3-40B7-AC42-363CF2E8C7CA}">
      <dgm:prSet/>
      <dgm:spPr/>
      <dgm:t>
        <a:bodyPr/>
        <a:lstStyle/>
        <a:p>
          <a:endParaRPr lang="en-US"/>
        </a:p>
      </dgm:t>
    </dgm:pt>
    <dgm:pt modelId="{91DFDA1B-BFFD-47A4-972E-0806E83B3104}" type="sibTrans" cxnId="{B21384B7-17D3-40B7-AC42-363CF2E8C7CA}">
      <dgm:prSet/>
      <dgm:spPr/>
      <dgm:t>
        <a:bodyPr/>
        <a:lstStyle/>
        <a:p>
          <a:endParaRPr lang="en-US"/>
        </a:p>
      </dgm:t>
    </dgm:pt>
    <dgm:pt modelId="{A4E256E4-327D-458C-8C4B-013B4A93B764}">
      <dgm:prSet phldrT="[Text]"/>
      <dgm:spPr/>
      <dgm:t>
        <a:bodyPr/>
        <a:lstStyle/>
        <a:p>
          <a:r>
            <a:rPr lang="en-US" dirty="0" smtClean="0"/>
            <a:t>LCME</a:t>
          </a:r>
          <a:endParaRPr lang="en-US" dirty="0"/>
        </a:p>
      </dgm:t>
    </dgm:pt>
    <dgm:pt modelId="{1A4B49F3-D313-41C1-AF1A-49220CA2B106}" type="parTrans" cxnId="{E41931C3-2DBB-41B4-8ACC-D8258844AC59}">
      <dgm:prSet/>
      <dgm:spPr/>
      <dgm:t>
        <a:bodyPr/>
        <a:lstStyle/>
        <a:p>
          <a:endParaRPr lang="en-US"/>
        </a:p>
      </dgm:t>
    </dgm:pt>
    <dgm:pt modelId="{88DB4A69-2357-4AD5-AAE8-C9290A95E54B}" type="sibTrans" cxnId="{E41931C3-2DBB-41B4-8ACC-D8258844AC59}">
      <dgm:prSet/>
      <dgm:spPr/>
      <dgm:t>
        <a:bodyPr/>
        <a:lstStyle/>
        <a:p>
          <a:endParaRPr lang="en-US"/>
        </a:p>
      </dgm:t>
    </dgm:pt>
    <dgm:pt modelId="{15C96776-ED9A-4DEA-8F6C-424B36C8DAFB}">
      <dgm:prSet phldrT="[Text]"/>
      <dgm:spPr/>
      <dgm:t>
        <a:bodyPr/>
        <a:lstStyle/>
        <a:p>
          <a:r>
            <a:rPr lang="en-US" dirty="0" smtClean="0"/>
            <a:t>HLC</a:t>
          </a:r>
          <a:endParaRPr lang="en-US" dirty="0"/>
        </a:p>
      </dgm:t>
    </dgm:pt>
    <dgm:pt modelId="{E39B12C1-5027-412F-BE2B-5F6918602A74}" type="parTrans" cxnId="{B1B6068B-7557-4BD3-8AE6-DDDB48C8FB7E}">
      <dgm:prSet/>
      <dgm:spPr/>
      <dgm:t>
        <a:bodyPr/>
        <a:lstStyle/>
        <a:p>
          <a:endParaRPr lang="en-US"/>
        </a:p>
      </dgm:t>
    </dgm:pt>
    <dgm:pt modelId="{3C8305D3-631E-41EB-89BC-0EBCFD0FA152}" type="sibTrans" cxnId="{B1B6068B-7557-4BD3-8AE6-DDDB48C8FB7E}">
      <dgm:prSet/>
      <dgm:spPr/>
      <dgm:t>
        <a:bodyPr/>
        <a:lstStyle/>
        <a:p>
          <a:endParaRPr lang="en-US"/>
        </a:p>
      </dgm:t>
    </dgm:pt>
    <dgm:pt modelId="{4210D82E-29FF-4ED7-B408-D9612157A497}">
      <dgm:prSet phldrT="[Text]"/>
      <dgm:spPr/>
      <dgm:t>
        <a:bodyPr/>
        <a:lstStyle/>
        <a:p>
          <a:r>
            <a:rPr lang="en-US" dirty="0" smtClean="0"/>
            <a:t>ACGME</a:t>
          </a:r>
          <a:endParaRPr lang="en-US" dirty="0"/>
        </a:p>
      </dgm:t>
    </dgm:pt>
    <dgm:pt modelId="{04DBFFD7-7F7A-40FB-8FB8-B1624D6D3956}" type="parTrans" cxnId="{5BD9B0E8-44D5-4397-AF91-CEAEEE390AB1}">
      <dgm:prSet/>
      <dgm:spPr/>
      <dgm:t>
        <a:bodyPr/>
        <a:lstStyle/>
        <a:p>
          <a:endParaRPr lang="en-US"/>
        </a:p>
      </dgm:t>
    </dgm:pt>
    <dgm:pt modelId="{DE85DB69-318A-4708-AFF8-55E40588D087}" type="sibTrans" cxnId="{5BD9B0E8-44D5-4397-AF91-CEAEEE390AB1}">
      <dgm:prSet/>
      <dgm:spPr/>
      <dgm:t>
        <a:bodyPr/>
        <a:lstStyle/>
        <a:p>
          <a:endParaRPr lang="en-US"/>
        </a:p>
      </dgm:t>
    </dgm:pt>
    <dgm:pt modelId="{A9CDDBDB-764F-484D-B413-19097CD50E1C}">
      <dgm:prSet phldrT="[Text]"/>
      <dgm:spPr/>
      <dgm:t>
        <a:bodyPr/>
        <a:lstStyle/>
        <a:p>
          <a:r>
            <a:rPr lang="en-US" dirty="0" smtClean="0"/>
            <a:t>IBHE</a:t>
          </a:r>
          <a:endParaRPr lang="en-US" dirty="0"/>
        </a:p>
      </dgm:t>
    </dgm:pt>
    <dgm:pt modelId="{72896631-0A49-4756-B87F-C7AAB9B28D06}" type="parTrans" cxnId="{38E4F8AD-AD54-4126-89A5-A3E4067FD657}">
      <dgm:prSet/>
      <dgm:spPr/>
      <dgm:t>
        <a:bodyPr/>
        <a:lstStyle/>
        <a:p>
          <a:endParaRPr lang="en-US"/>
        </a:p>
      </dgm:t>
    </dgm:pt>
    <dgm:pt modelId="{F33BDBEF-3BE6-44A4-A591-BB207E5380E8}" type="sibTrans" cxnId="{38E4F8AD-AD54-4126-89A5-A3E4067FD657}">
      <dgm:prSet/>
      <dgm:spPr/>
      <dgm:t>
        <a:bodyPr/>
        <a:lstStyle/>
        <a:p>
          <a:endParaRPr lang="en-US"/>
        </a:p>
      </dgm:t>
    </dgm:pt>
    <dgm:pt modelId="{A7F62A4A-3DD8-4167-A0D5-98882CB79DD1}" type="pres">
      <dgm:prSet presAssocID="{057A07B3-4427-4EE6-B381-4B4ABA0FAEE7}" presName="composite" presStyleCnt="0">
        <dgm:presLayoutVars>
          <dgm:chMax val="1"/>
          <dgm:dir/>
          <dgm:resizeHandles val="exact"/>
        </dgm:presLayoutVars>
      </dgm:prSet>
      <dgm:spPr/>
      <dgm:t>
        <a:bodyPr/>
        <a:lstStyle/>
        <a:p>
          <a:endParaRPr lang="en-US"/>
        </a:p>
      </dgm:t>
    </dgm:pt>
    <dgm:pt modelId="{EA7633E5-B684-4BDC-AC8F-D7EC238FB5DA}" type="pres">
      <dgm:prSet presAssocID="{057A07B3-4427-4EE6-B381-4B4ABA0FAEE7}" presName="radial" presStyleCnt="0">
        <dgm:presLayoutVars>
          <dgm:animLvl val="ctr"/>
        </dgm:presLayoutVars>
      </dgm:prSet>
      <dgm:spPr/>
    </dgm:pt>
    <dgm:pt modelId="{240DD5DB-332B-4E86-BFEB-938DDC5ADA09}" type="pres">
      <dgm:prSet presAssocID="{FFDED775-A391-4A9F-BAD1-BD596E10E03F}" presName="centerShape" presStyleLbl="vennNode1" presStyleIdx="0" presStyleCnt="5"/>
      <dgm:spPr/>
      <dgm:t>
        <a:bodyPr/>
        <a:lstStyle/>
        <a:p>
          <a:endParaRPr lang="en-US"/>
        </a:p>
      </dgm:t>
    </dgm:pt>
    <dgm:pt modelId="{2754A9A9-F577-4C36-B68A-17E6A3861F3E}" type="pres">
      <dgm:prSet presAssocID="{A4E256E4-327D-458C-8C4B-013B4A93B764}" presName="node" presStyleLbl="vennNode1" presStyleIdx="1" presStyleCnt="5">
        <dgm:presLayoutVars>
          <dgm:bulletEnabled val="1"/>
        </dgm:presLayoutVars>
      </dgm:prSet>
      <dgm:spPr/>
      <dgm:t>
        <a:bodyPr/>
        <a:lstStyle/>
        <a:p>
          <a:endParaRPr lang="en-US"/>
        </a:p>
      </dgm:t>
    </dgm:pt>
    <dgm:pt modelId="{D7E83D8E-4228-499E-B526-4DF982073B8E}" type="pres">
      <dgm:prSet presAssocID="{15C96776-ED9A-4DEA-8F6C-424B36C8DAFB}" presName="node" presStyleLbl="vennNode1" presStyleIdx="2" presStyleCnt="5">
        <dgm:presLayoutVars>
          <dgm:bulletEnabled val="1"/>
        </dgm:presLayoutVars>
      </dgm:prSet>
      <dgm:spPr/>
      <dgm:t>
        <a:bodyPr/>
        <a:lstStyle/>
        <a:p>
          <a:endParaRPr lang="en-US"/>
        </a:p>
      </dgm:t>
    </dgm:pt>
    <dgm:pt modelId="{98E73772-B5CF-45CD-8C0C-6FD300AEE797}" type="pres">
      <dgm:prSet presAssocID="{4210D82E-29FF-4ED7-B408-D9612157A497}" presName="node" presStyleLbl="vennNode1" presStyleIdx="3" presStyleCnt="5">
        <dgm:presLayoutVars>
          <dgm:bulletEnabled val="1"/>
        </dgm:presLayoutVars>
      </dgm:prSet>
      <dgm:spPr/>
      <dgm:t>
        <a:bodyPr/>
        <a:lstStyle/>
        <a:p>
          <a:endParaRPr lang="en-US"/>
        </a:p>
      </dgm:t>
    </dgm:pt>
    <dgm:pt modelId="{C59CD974-303F-43D1-A841-F6CA1E806697}" type="pres">
      <dgm:prSet presAssocID="{A9CDDBDB-764F-484D-B413-19097CD50E1C}" presName="node" presStyleLbl="vennNode1" presStyleIdx="4" presStyleCnt="5">
        <dgm:presLayoutVars>
          <dgm:bulletEnabled val="1"/>
        </dgm:presLayoutVars>
      </dgm:prSet>
      <dgm:spPr/>
      <dgm:t>
        <a:bodyPr/>
        <a:lstStyle/>
        <a:p>
          <a:endParaRPr lang="en-US"/>
        </a:p>
      </dgm:t>
    </dgm:pt>
  </dgm:ptLst>
  <dgm:cxnLst>
    <dgm:cxn modelId="{E41931C3-2DBB-41B4-8ACC-D8258844AC59}" srcId="{FFDED775-A391-4A9F-BAD1-BD596E10E03F}" destId="{A4E256E4-327D-458C-8C4B-013B4A93B764}" srcOrd="0" destOrd="0" parTransId="{1A4B49F3-D313-41C1-AF1A-49220CA2B106}" sibTransId="{88DB4A69-2357-4AD5-AAE8-C9290A95E54B}"/>
    <dgm:cxn modelId="{E35B1C8F-5792-48B1-B217-C2EC183DC084}" type="presOf" srcId="{15C96776-ED9A-4DEA-8F6C-424B36C8DAFB}" destId="{D7E83D8E-4228-499E-B526-4DF982073B8E}" srcOrd="0" destOrd="0" presId="urn:microsoft.com/office/officeart/2005/8/layout/radial3"/>
    <dgm:cxn modelId="{0A2AC247-C88F-4164-8506-5ECEE9026DE2}" type="presOf" srcId="{4210D82E-29FF-4ED7-B408-D9612157A497}" destId="{98E73772-B5CF-45CD-8C0C-6FD300AEE797}" srcOrd="0" destOrd="0" presId="urn:microsoft.com/office/officeart/2005/8/layout/radial3"/>
    <dgm:cxn modelId="{059D7206-F653-46C6-AEFA-98ED042D8209}" type="presOf" srcId="{057A07B3-4427-4EE6-B381-4B4ABA0FAEE7}" destId="{A7F62A4A-3DD8-4167-A0D5-98882CB79DD1}" srcOrd="0" destOrd="0" presId="urn:microsoft.com/office/officeart/2005/8/layout/radial3"/>
    <dgm:cxn modelId="{38E4F8AD-AD54-4126-89A5-A3E4067FD657}" srcId="{FFDED775-A391-4A9F-BAD1-BD596E10E03F}" destId="{A9CDDBDB-764F-484D-B413-19097CD50E1C}" srcOrd="3" destOrd="0" parTransId="{72896631-0A49-4756-B87F-C7AAB9B28D06}" sibTransId="{F33BDBEF-3BE6-44A4-A591-BB207E5380E8}"/>
    <dgm:cxn modelId="{41664292-5D59-456C-9F8E-045207D1C8A8}" type="presOf" srcId="{A9CDDBDB-764F-484D-B413-19097CD50E1C}" destId="{C59CD974-303F-43D1-A841-F6CA1E806697}" srcOrd="0" destOrd="0" presId="urn:microsoft.com/office/officeart/2005/8/layout/radial3"/>
    <dgm:cxn modelId="{5BD9B0E8-44D5-4397-AF91-CEAEEE390AB1}" srcId="{FFDED775-A391-4A9F-BAD1-BD596E10E03F}" destId="{4210D82E-29FF-4ED7-B408-D9612157A497}" srcOrd="2" destOrd="0" parTransId="{04DBFFD7-7F7A-40FB-8FB8-B1624D6D3956}" sibTransId="{DE85DB69-318A-4708-AFF8-55E40588D087}"/>
    <dgm:cxn modelId="{B21384B7-17D3-40B7-AC42-363CF2E8C7CA}" srcId="{057A07B3-4427-4EE6-B381-4B4ABA0FAEE7}" destId="{FFDED775-A391-4A9F-BAD1-BD596E10E03F}" srcOrd="0" destOrd="0" parTransId="{C60F2876-61F2-4774-BEB5-93ADE9605341}" sibTransId="{91DFDA1B-BFFD-47A4-972E-0806E83B3104}"/>
    <dgm:cxn modelId="{106B069E-21C3-4911-893E-795965153362}" type="presOf" srcId="{FFDED775-A391-4A9F-BAD1-BD596E10E03F}" destId="{240DD5DB-332B-4E86-BFEB-938DDC5ADA09}" srcOrd="0" destOrd="0" presId="urn:microsoft.com/office/officeart/2005/8/layout/radial3"/>
    <dgm:cxn modelId="{B1B6068B-7557-4BD3-8AE6-DDDB48C8FB7E}" srcId="{FFDED775-A391-4A9F-BAD1-BD596E10E03F}" destId="{15C96776-ED9A-4DEA-8F6C-424B36C8DAFB}" srcOrd="1" destOrd="0" parTransId="{E39B12C1-5027-412F-BE2B-5F6918602A74}" sibTransId="{3C8305D3-631E-41EB-89BC-0EBCFD0FA152}"/>
    <dgm:cxn modelId="{B34E733B-9C9B-4407-A843-D77B125AFB77}" type="presOf" srcId="{A4E256E4-327D-458C-8C4B-013B4A93B764}" destId="{2754A9A9-F577-4C36-B68A-17E6A3861F3E}" srcOrd="0" destOrd="0" presId="urn:microsoft.com/office/officeart/2005/8/layout/radial3"/>
    <dgm:cxn modelId="{31F64AA2-9C8D-4443-9B9B-E78088B6CD9C}" type="presParOf" srcId="{A7F62A4A-3DD8-4167-A0D5-98882CB79DD1}" destId="{EA7633E5-B684-4BDC-AC8F-D7EC238FB5DA}" srcOrd="0" destOrd="0" presId="urn:microsoft.com/office/officeart/2005/8/layout/radial3"/>
    <dgm:cxn modelId="{F3ED3F3D-DC63-4E54-8457-0582A71B377B}" type="presParOf" srcId="{EA7633E5-B684-4BDC-AC8F-D7EC238FB5DA}" destId="{240DD5DB-332B-4E86-BFEB-938DDC5ADA09}" srcOrd="0" destOrd="0" presId="urn:microsoft.com/office/officeart/2005/8/layout/radial3"/>
    <dgm:cxn modelId="{F10BEDB0-2F43-48E4-8E9C-53EE1F083D38}" type="presParOf" srcId="{EA7633E5-B684-4BDC-AC8F-D7EC238FB5DA}" destId="{2754A9A9-F577-4C36-B68A-17E6A3861F3E}" srcOrd="1" destOrd="0" presId="urn:microsoft.com/office/officeart/2005/8/layout/radial3"/>
    <dgm:cxn modelId="{7712F928-30E3-484C-86FC-4F87B8391975}" type="presParOf" srcId="{EA7633E5-B684-4BDC-AC8F-D7EC238FB5DA}" destId="{D7E83D8E-4228-499E-B526-4DF982073B8E}" srcOrd="2" destOrd="0" presId="urn:microsoft.com/office/officeart/2005/8/layout/radial3"/>
    <dgm:cxn modelId="{0E17228F-2333-4CD3-9C17-090518553594}" type="presParOf" srcId="{EA7633E5-B684-4BDC-AC8F-D7EC238FB5DA}" destId="{98E73772-B5CF-45CD-8C0C-6FD300AEE797}" srcOrd="3" destOrd="0" presId="urn:microsoft.com/office/officeart/2005/8/layout/radial3"/>
    <dgm:cxn modelId="{FC70EBAE-2934-4F9B-9A72-42F4A3E227AC}" type="presParOf" srcId="{EA7633E5-B684-4BDC-AC8F-D7EC238FB5DA}" destId="{C59CD974-303F-43D1-A841-F6CA1E806697}"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8D7E73-4F79-4A04-A4EF-9466342C9249}"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BE58B29F-B0B5-4566-9DFF-A110A19665C6}">
      <dgm:prSet phldrT="[Text]"/>
      <dgm:spPr/>
      <dgm:t>
        <a:bodyPr/>
        <a:lstStyle/>
        <a:p>
          <a:r>
            <a:rPr lang="en-US" b="1" i="1" dirty="0" smtClean="0"/>
            <a:t>Faculty Leader</a:t>
          </a:r>
          <a:endParaRPr lang="en-US" b="1" i="1" dirty="0"/>
        </a:p>
      </dgm:t>
    </dgm:pt>
    <dgm:pt modelId="{B1A452B6-B2A4-40F8-821D-1B9F7D682F94}" type="parTrans" cxnId="{D62C1C6F-E96E-4EA7-8A0A-A0C828E22FCB}">
      <dgm:prSet/>
      <dgm:spPr/>
      <dgm:t>
        <a:bodyPr/>
        <a:lstStyle/>
        <a:p>
          <a:endParaRPr lang="en-US" b="1"/>
        </a:p>
      </dgm:t>
    </dgm:pt>
    <dgm:pt modelId="{1BF60A90-4F02-4360-BC4C-1D869CBF489E}" type="sibTrans" cxnId="{D62C1C6F-E96E-4EA7-8A0A-A0C828E22FCB}">
      <dgm:prSet/>
      <dgm:spPr/>
      <dgm:t>
        <a:bodyPr/>
        <a:lstStyle/>
        <a:p>
          <a:endParaRPr lang="en-US" b="1"/>
        </a:p>
      </dgm:t>
    </dgm:pt>
    <dgm:pt modelId="{20D11DC6-A951-4A70-B620-794460119402}">
      <dgm:prSet phldrT="[Text]"/>
      <dgm:spPr/>
      <dgm:t>
        <a:bodyPr/>
        <a:lstStyle/>
        <a:p>
          <a:r>
            <a:rPr lang="en-US" b="1" dirty="0" smtClean="0"/>
            <a:t>Faculty</a:t>
          </a:r>
          <a:endParaRPr lang="en-US" b="1" dirty="0"/>
        </a:p>
      </dgm:t>
    </dgm:pt>
    <dgm:pt modelId="{5462BF77-E9DE-4FF8-A971-2946C2260BA0}" type="parTrans" cxnId="{9FFFC9B4-BE29-4EE8-8EA8-D069C26510E5}">
      <dgm:prSet/>
      <dgm:spPr/>
      <dgm:t>
        <a:bodyPr/>
        <a:lstStyle/>
        <a:p>
          <a:endParaRPr lang="en-US" b="1"/>
        </a:p>
      </dgm:t>
    </dgm:pt>
    <dgm:pt modelId="{B1541AC3-E51A-425E-85B0-068B982DB91D}" type="sibTrans" cxnId="{9FFFC9B4-BE29-4EE8-8EA8-D069C26510E5}">
      <dgm:prSet/>
      <dgm:spPr/>
      <dgm:t>
        <a:bodyPr/>
        <a:lstStyle/>
        <a:p>
          <a:endParaRPr lang="en-US" b="1"/>
        </a:p>
      </dgm:t>
    </dgm:pt>
    <dgm:pt modelId="{59D36CEF-6580-4D59-9188-5A970102732B}">
      <dgm:prSet phldrT="[Text]"/>
      <dgm:spPr/>
      <dgm:t>
        <a:bodyPr/>
        <a:lstStyle/>
        <a:p>
          <a:r>
            <a:rPr lang="en-US" b="1" dirty="0" smtClean="0"/>
            <a:t>Community Partners</a:t>
          </a:r>
          <a:endParaRPr lang="en-US" b="1" dirty="0"/>
        </a:p>
      </dgm:t>
    </dgm:pt>
    <dgm:pt modelId="{365B09C8-21A9-40B3-AE56-D93102601D2A}" type="parTrans" cxnId="{B64BB9CE-8F24-41E4-844C-3336A2F65927}">
      <dgm:prSet/>
      <dgm:spPr/>
      <dgm:t>
        <a:bodyPr/>
        <a:lstStyle/>
        <a:p>
          <a:endParaRPr lang="en-US" b="1"/>
        </a:p>
      </dgm:t>
    </dgm:pt>
    <dgm:pt modelId="{07DDDFEA-0A10-4A31-A733-EB7BBB9012C9}" type="sibTrans" cxnId="{B64BB9CE-8F24-41E4-844C-3336A2F65927}">
      <dgm:prSet/>
      <dgm:spPr/>
      <dgm:t>
        <a:bodyPr/>
        <a:lstStyle/>
        <a:p>
          <a:endParaRPr lang="en-US" b="1"/>
        </a:p>
      </dgm:t>
    </dgm:pt>
    <dgm:pt modelId="{D1D93CBE-6526-446C-83AA-FFECB71DAB2E}">
      <dgm:prSet phldrT="[Text]"/>
      <dgm:spPr/>
      <dgm:t>
        <a:bodyPr/>
        <a:lstStyle/>
        <a:p>
          <a:r>
            <a:rPr lang="en-US" b="1" dirty="0" smtClean="0"/>
            <a:t>Staff</a:t>
          </a:r>
          <a:endParaRPr lang="en-US" b="1" dirty="0"/>
        </a:p>
      </dgm:t>
    </dgm:pt>
    <dgm:pt modelId="{D9C30650-E79B-49F0-BFCC-4A3DA48490A5}" type="parTrans" cxnId="{8A7DDCB2-47BF-43EA-B3B7-1098CDF13E41}">
      <dgm:prSet/>
      <dgm:spPr/>
      <dgm:t>
        <a:bodyPr/>
        <a:lstStyle/>
        <a:p>
          <a:endParaRPr lang="en-US" b="1"/>
        </a:p>
      </dgm:t>
    </dgm:pt>
    <dgm:pt modelId="{D2BCBF58-D209-45BD-AC1F-FCBB1795FF0F}" type="sibTrans" cxnId="{8A7DDCB2-47BF-43EA-B3B7-1098CDF13E41}">
      <dgm:prSet/>
      <dgm:spPr/>
      <dgm:t>
        <a:bodyPr/>
        <a:lstStyle/>
        <a:p>
          <a:endParaRPr lang="en-US" b="1"/>
        </a:p>
      </dgm:t>
    </dgm:pt>
    <dgm:pt modelId="{69613B83-8B9C-476E-873D-66F199625F12}">
      <dgm:prSet phldrT="[Text]"/>
      <dgm:spPr/>
      <dgm:t>
        <a:bodyPr/>
        <a:lstStyle/>
        <a:p>
          <a:r>
            <a:rPr lang="en-US" b="1" dirty="0" smtClean="0"/>
            <a:t>Students</a:t>
          </a:r>
          <a:endParaRPr lang="en-US" b="1" dirty="0"/>
        </a:p>
      </dgm:t>
    </dgm:pt>
    <dgm:pt modelId="{6CE38B4C-A2C4-48B3-AA3A-4D04099F07E7}" type="parTrans" cxnId="{35AB2FD8-9BE0-4E23-B204-4F6245BA679A}">
      <dgm:prSet/>
      <dgm:spPr/>
      <dgm:t>
        <a:bodyPr/>
        <a:lstStyle/>
        <a:p>
          <a:endParaRPr lang="en-US" b="1"/>
        </a:p>
      </dgm:t>
    </dgm:pt>
    <dgm:pt modelId="{2E7A008E-A14D-4429-B9E8-1F77E2761AE3}" type="sibTrans" cxnId="{35AB2FD8-9BE0-4E23-B204-4F6245BA679A}">
      <dgm:prSet/>
      <dgm:spPr/>
      <dgm:t>
        <a:bodyPr/>
        <a:lstStyle/>
        <a:p>
          <a:endParaRPr lang="en-US" b="1"/>
        </a:p>
      </dgm:t>
    </dgm:pt>
    <dgm:pt modelId="{517E422C-403D-4BBA-B29A-01E512193F41}" type="pres">
      <dgm:prSet presAssocID="{948D7E73-4F79-4A04-A4EF-9466342C9249}" presName="cycle" presStyleCnt="0">
        <dgm:presLayoutVars>
          <dgm:chMax val="1"/>
          <dgm:dir/>
          <dgm:animLvl val="ctr"/>
          <dgm:resizeHandles val="exact"/>
        </dgm:presLayoutVars>
      </dgm:prSet>
      <dgm:spPr/>
      <dgm:t>
        <a:bodyPr/>
        <a:lstStyle/>
        <a:p>
          <a:endParaRPr lang="en-US"/>
        </a:p>
      </dgm:t>
    </dgm:pt>
    <dgm:pt modelId="{962033FC-8CAB-4975-ABDE-573823671FBA}" type="pres">
      <dgm:prSet presAssocID="{BE58B29F-B0B5-4566-9DFF-A110A19665C6}" presName="centerShape" presStyleLbl="node0" presStyleIdx="0" presStyleCnt="1"/>
      <dgm:spPr/>
      <dgm:t>
        <a:bodyPr/>
        <a:lstStyle/>
        <a:p>
          <a:endParaRPr lang="en-US"/>
        </a:p>
      </dgm:t>
    </dgm:pt>
    <dgm:pt modelId="{38F672CD-6D63-4BDF-B49E-2EDDDABD7CDE}" type="pres">
      <dgm:prSet presAssocID="{5462BF77-E9DE-4FF8-A971-2946C2260BA0}" presName="Name9" presStyleLbl="parChTrans1D2" presStyleIdx="0" presStyleCnt="4"/>
      <dgm:spPr/>
      <dgm:t>
        <a:bodyPr/>
        <a:lstStyle/>
        <a:p>
          <a:endParaRPr lang="en-US"/>
        </a:p>
      </dgm:t>
    </dgm:pt>
    <dgm:pt modelId="{5CC3A0D8-7E0E-4025-98A5-AB43125FC0C6}" type="pres">
      <dgm:prSet presAssocID="{5462BF77-E9DE-4FF8-A971-2946C2260BA0}" presName="connTx" presStyleLbl="parChTrans1D2" presStyleIdx="0" presStyleCnt="4"/>
      <dgm:spPr/>
      <dgm:t>
        <a:bodyPr/>
        <a:lstStyle/>
        <a:p>
          <a:endParaRPr lang="en-US"/>
        </a:p>
      </dgm:t>
    </dgm:pt>
    <dgm:pt modelId="{BF5B85E0-D262-47BF-B1EA-C4C3BDD78255}" type="pres">
      <dgm:prSet presAssocID="{20D11DC6-A951-4A70-B620-794460119402}" presName="node" presStyleLbl="node1" presStyleIdx="0" presStyleCnt="4">
        <dgm:presLayoutVars>
          <dgm:bulletEnabled val="1"/>
        </dgm:presLayoutVars>
      </dgm:prSet>
      <dgm:spPr/>
      <dgm:t>
        <a:bodyPr/>
        <a:lstStyle/>
        <a:p>
          <a:endParaRPr lang="en-US"/>
        </a:p>
      </dgm:t>
    </dgm:pt>
    <dgm:pt modelId="{511EE839-8A31-4512-80B4-607932F82112}" type="pres">
      <dgm:prSet presAssocID="{365B09C8-21A9-40B3-AE56-D93102601D2A}" presName="Name9" presStyleLbl="parChTrans1D2" presStyleIdx="1" presStyleCnt="4"/>
      <dgm:spPr/>
      <dgm:t>
        <a:bodyPr/>
        <a:lstStyle/>
        <a:p>
          <a:endParaRPr lang="en-US"/>
        </a:p>
      </dgm:t>
    </dgm:pt>
    <dgm:pt modelId="{76B05978-C897-427C-A3A9-9DEC7F6DBA65}" type="pres">
      <dgm:prSet presAssocID="{365B09C8-21A9-40B3-AE56-D93102601D2A}" presName="connTx" presStyleLbl="parChTrans1D2" presStyleIdx="1" presStyleCnt="4"/>
      <dgm:spPr/>
      <dgm:t>
        <a:bodyPr/>
        <a:lstStyle/>
        <a:p>
          <a:endParaRPr lang="en-US"/>
        </a:p>
      </dgm:t>
    </dgm:pt>
    <dgm:pt modelId="{74495592-1032-47EF-A592-3C8F3D509667}" type="pres">
      <dgm:prSet presAssocID="{59D36CEF-6580-4D59-9188-5A970102732B}" presName="node" presStyleLbl="node1" presStyleIdx="1" presStyleCnt="4">
        <dgm:presLayoutVars>
          <dgm:bulletEnabled val="1"/>
        </dgm:presLayoutVars>
      </dgm:prSet>
      <dgm:spPr/>
      <dgm:t>
        <a:bodyPr/>
        <a:lstStyle/>
        <a:p>
          <a:endParaRPr lang="en-US"/>
        </a:p>
      </dgm:t>
    </dgm:pt>
    <dgm:pt modelId="{DA230A51-F8D8-46E8-93B5-E58D5EE1D15A}" type="pres">
      <dgm:prSet presAssocID="{D9C30650-E79B-49F0-BFCC-4A3DA48490A5}" presName="Name9" presStyleLbl="parChTrans1D2" presStyleIdx="2" presStyleCnt="4"/>
      <dgm:spPr/>
      <dgm:t>
        <a:bodyPr/>
        <a:lstStyle/>
        <a:p>
          <a:endParaRPr lang="en-US"/>
        </a:p>
      </dgm:t>
    </dgm:pt>
    <dgm:pt modelId="{A3BC1A89-98BD-4B1C-8106-F3CB613C950A}" type="pres">
      <dgm:prSet presAssocID="{D9C30650-E79B-49F0-BFCC-4A3DA48490A5}" presName="connTx" presStyleLbl="parChTrans1D2" presStyleIdx="2" presStyleCnt="4"/>
      <dgm:spPr/>
      <dgm:t>
        <a:bodyPr/>
        <a:lstStyle/>
        <a:p>
          <a:endParaRPr lang="en-US"/>
        </a:p>
      </dgm:t>
    </dgm:pt>
    <dgm:pt modelId="{C3A8D961-817A-4ECF-B425-76AF8C8B0B3E}" type="pres">
      <dgm:prSet presAssocID="{D1D93CBE-6526-446C-83AA-FFECB71DAB2E}" presName="node" presStyleLbl="node1" presStyleIdx="2" presStyleCnt="4">
        <dgm:presLayoutVars>
          <dgm:bulletEnabled val="1"/>
        </dgm:presLayoutVars>
      </dgm:prSet>
      <dgm:spPr/>
      <dgm:t>
        <a:bodyPr/>
        <a:lstStyle/>
        <a:p>
          <a:endParaRPr lang="en-US"/>
        </a:p>
      </dgm:t>
    </dgm:pt>
    <dgm:pt modelId="{B569D3DC-98C6-447A-877D-D0978BB06E0F}" type="pres">
      <dgm:prSet presAssocID="{6CE38B4C-A2C4-48B3-AA3A-4D04099F07E7}" presName="Name9" presStyleLbl="parChTrans1D2" presStyleIdx="3" presStyleCnt="4"/>
      <dgm:spPr/>
      <dgm:t>
        <a:bodyPr/>
        <a:lstStyle/>
        <a:p>
          <a:endParaRPr lang="en-US"/>
        </a:p>
      </dgm:t>
    </dgm:pt>
    <dgm:pt modelId="{B8BF08AD-B384-43EA-8B69-0EFDE7601650}" type="pres">
      <dgm:prSet presAssocID="{6CE38B4C-A2C4-48B3-AA3A-4D04099F07E7}" presName="connTx" presStyleLbl="parChTrans1D2" presStyleIdx="3" presStyleCnt="4"/>
      <dgm:spPr/>
      <dgm:t>
        <a:bodyPr/>
        <a:lstStyle/>
        <a:p>
          <a:endParaRPr lang="en-US"/>
        </a:p>
      </dgm:t>
    </dgm:pt>
    <dgm:pt modelId="{37D4EFE6-D846-44EE-BFCF-0B4631EBD1BE}" type="pres">
      <dgm:prSet presAssocID="{69613B83-8B9C-476E-873D-66F199625F12}" presName="node" presStyleLbl="node1" presStyleIdx="3" presStyleCnt="4">
        <dgm:presLayoutVars>
          <dgm:bulletEnabled val="1"/>
        </dgm:presLayoutVars>
      </dgm:prSet>
      <dgm:spPr/>
      <dgm:t>
        <a:bodyPr/>
        <a:lstStyle/>
        <a:p>
          <a:endParaRPr lang="en-US"/>
        </a:p>
      </dgm:t>
    </dgm:pt>
  </dgm:ptLst>
  <dgm:cxnLst>
    <dgm:cxn modelId="{8C0AC086-4DB7-45E7-8CBA-F2CBD1392F23}" type="presOf" srcId="{365B09C8-21A9-40B3-AE56-D93102601D2A}" destId="{511EE839-8A31-4512-80B4-607932F82112}" srcOrd="0" destOrd="0" presId="urn:microsoft.com/office/officeart/2005/8/layout/radial1"/>
    <dgm:cxn modelId="{98103ECD-5F17-4091-8F37-D7D775AC663C}" type="presOf" srcId="{D9C30650-E79B-49F0-BFCC-4A3DA48490A5}" destId="{DA230A51-F8D8-46E8-93B5-E58D5EE1D15A}" srcOrd="0" destOrd="0" presId="urn:microsoft.com/office/officeart/2005/8/layout/radial1"/>
    <dgm:cxn modelId="{B12C0991-2049-4074-9732-9C51EFF39903}" type="presOf" srcId="{69613B83-8B9C-476E-873D-66F199625F12}" destId="{37D4EFE6-D846-44EE-BFCF-0B4631EBD1BE}" srcOrd="0" destOrd="0" presId="urn:microsoft.com/office/officeart/2005/8/layout/radial1"/>
    <dgm:cxn modelId="{66078AD6-E946-44D5-BA4F-FE2F8EF3ED63}" type="presOf" srcId="{D9C30650-E79B-49F0-BFCC-4A3DA48490A5}" destId="{A3BC1A89-98BD-4B1C-8106-F3CB613C950A}" srcOrd="1" destOrd="0" presId="urn:microsoft.com/office/officeart/2005/8/layout/radial1"/>
    <dgm:cxn modelId="{354261C2-AC0F-400C-9611-BA98542EE81E}" type="presOf" srcId="{365B09C8-21A9-40B3-AE56-D93102601D2A}" destId="{76B05978-C897-427C-A3A9-9DEC7F6DBA65}" srcOrd="1" destOrd="0" presId="urn:microsoft.com/office/officeart/2005/8/layout/radial1"/>
    <dgm:cxn modelId="{B64BB9CE-8F24-41E4-844C-3336A2F65927}" srcId="{BE58B29F-B0B5-4566-9DFF-A110A19665C6}" destId="{59D36CEF-6580-4D59-9188-5A970102732B}" srcOrd="1" destOrd="0" parTransId="{365B09C8-21A9-40B3-AE56-D93102601D2A}" sibTransId="{07DDDFEA-0A10-4A31-A733-EB7BBB9012C9}"/>
    <dgm:cxn modelId="{AD7829BA-98FE-458E-A8AC-441517558B8D}" type="presOf" srcId="{BE58B29F-B0B5-4566-9DFF-A110A19665C6}" destId="{962033FC-8CAB-4975-ABDE-573823671FBA}" srcOrd="0" destOrd="0" presId="urn:microsoft.com/office/officeart/2005/8/layout/radial1"/>
    <dgm:cxn modelId="{E3F7CBB0-35E8-44D3-9E9D-9FC795AF90FB}" type="presOf" srcId="{5462BF77-E9DE-4FF8-A971-2946C2260BA0}" destId="{38F672CD-6D63-4BDF-B49E-2EDDDABD7CDE}" srcOrd="0" destOrd="0" presId="urn:microsoft.com/office/officeart/2005/8/layout/radial1"/>
    <dgm:cxn modelId="{29FD95ED-4011-406F-85A3-B4C4E1DD5326}" type="presOf" srcId="{6CE38B4C-A2C4-48B3-AA3A-4D04099F07E7}" destId="{B569D3DC-98C6-447A-877D-D0978BB06E0F}" srcOrd="0" destOrd="0" presId="urn:microsoft.com/office/officeart/2005/8/layout/radial1"/>
    <dgm:cxn modelId="{AEE6A359-3FDC-4D33-93CC-1DA8E1259F2B}" type="presOf" srcId="{5462BF77-E9DE-4FF8-A971-2946C2260BA0}" destId="{5CC3A0D8-7E0E-4025-98A5-AB43125FC0C6}" srcOrd="1" destOrd="0" presId="urn:microsoft.com/office/officeart/2005/8/layout/radial1"/>
    <dgm:cxn modelId="{4669B080-8DDB-4CC2-8968-CCFECF82EFAB}" type="presOf" srcId="{6CE38B4C-A2C4-48B3-AA3A-4D04099F07E7}" destId="{B8BF08AD-B384-43EA-8B69-0EFDE7601650}" srcOrd="1" destOrd="0" presId="urn:microsoft.com/office/officeart/2005/8/layout/radial1"/>
    <dgm:cxn modelId="{D62C1C6F-E96E-4EA7-8A0A-A0C828E22FCB}" srcId="{948D7E73-4F79-4A04-A4EF-9466342C9249}" destId="{BE58B29F-B0B5-4566-9DFF-A110A19665C6}" srcOrd="0" destOrd="0" parTransId="{B1A452B6-B2A4-40F8-821D-1B9F7D682F94}" sibTransId="{1BF60A90-4F02-4360-BC4C-1D869CBF489E}"/>
    <dgm:cxn modelId="{3271B47B-5B11-46B4-903A-EFD85F66DC53}" type="presOf" srcId="{20D11DC6-A951-4A70-B620-794460119402}" destId="{BF5B85E0-D262-47BF-B1EA-C4C3BDD78255}" srcOrd="0" destOrd="0" presId="urn:microsoft.com/office/officeart/2005/8/layout/radial1"/>
    <dgm:cxn modelId="{915B71C5-D7C7-4E6B-BABB-161994837642}" type="presOf" srcId="{59D36CEF-6580-4D59-9188-5A970102732B}" destId="{74495592-1032-47EF-A592-3C8F3D509667}" srcOrd="0" destOrd="0" presId="urn:microsoft.com/office/officeart/2005/8/layout/radial1"/>
    <dgm:cxn modelId="{8A7DDCB2-47BF-43EA-B3B7-1098CDF13E41}" srcId="{BE58B29F-B0B5-4566-9DFF-A110A19665C6}" destId="{D1D93CBE-6526-446C-83AA-FFECB71DAB2E}" srcOrd="2" destOrd="0" parTransId="{D9C30650-E79B-49F0-BFCC-4A3DA48490A5}" sibTransId="{D2BCBF58-D209-45BD-AC1F-FCBB1795FF0F}"/>
    <dgm:cxn modelId="{35AB2FD8-9BE0-4E23-B204-4F6245BA679A}" srcId="{BE58B29F-B0B5-4566-9DFF-A110A19665C6}" destId="{69613B83-8B9C-476E-873D-66F199625F12}" srcOrd="3" destOrd="0" parTransId="{6CE38B4C-A2C4-48B3-AA3A-4D04099F07E7}" sibTransId="{2E7A008E-A14D-4429-B9E8-1F77E2761AE3}"/>
    <dgm:cxn modelId="{4838F43D-9773-40BC-B782-139AFF648D79}" type="presOf" srcId="{948D7E73-4F79-4A04-A4EF-9466342C9249}" destId="{517E422C-403D-4BBA-B29A-01E512193F41}" srcOrd="0" destOrd="0" presId="urn:microsoft.com/office/officeart/2005/8/layout/radial1"/>
    <dgm:cxn modelId="{D80B98B1-10F1-4AFE-BF70-ABE00CBFBDA7}" type="presOf" srcId="{D1D93CBE-6526-446C-83AA-FFECB71DAB2E}" destId="{C3A8D961-817A-4ECF-B425-76AF8C8B0B3E}" srcOrd="0" destOrd="0" presId="urn:microsoft.com/office/officeart/2005/8/layout/radial1"/>
    <dgm:cxn modelId="{9FFFC9B4-BE29-4EE8-8EA8-D069C26510E5}" srcId="{BE58B29F-B0B5-4566-9DFF-A110A19665C6}" destId="{20D11DC6-A951-4A70-B620-794460119402}" srcOrd="0" destOrd="0" parTransId="{5462BF77-E9DE-4FF8-A971-2946C2260BA0}" sibTransId="{B1541AC3-E51A-425E-85B0-068B982DB91D}"/>
    <dgm:cxn modelId="{F37BA35C-F5ED-46D2-BABA-ADB44091B496}" type="presParOf" srcId="{517E422C-403D-4BBA-B29A-01E512193F41}" destId="{962033FC-8CAB-4975-ABDE-573823671FBA}" srcOrd="0" destOrd="0" presId="urn:microsoft.com/office/officeart/2005/8/layout/radial1"/>
    <dgm:cxn modelId="{1D8E1FE6-1BF0-4050-B910-72E8E0CD3FDD}" type="presParOf" srcId="{517E422C-403D-4BBA-B29A-01E512193F41}" destId="{38F672CD-6D63-4BDF-B49E-2EDDDABD7CDE}" srcOrd="1" destOrd="0" presId="urn:microsoft.com/office/officeart/2005/8/layout/radial1"/>
    <dgm:cxn modelId="{E709F4FF-4A6C-403E-A95D-030B51F0C983}" type="presParOf" srcId="{38F672CD-6D63-4BDF-B49E-2EDDDABD7CDE}" destId="{5CC3A0D8-7E0E-4025-98A5-AB43125FC0C6}" srcOrd="0" destOrd="0" presId="urn:microsoft.com/office/officeart/2005/8/layout/radial1"/>
    <dgm:cxn modelId="{13F44784-AB6F-4E8D-951B-EFACBDD06C69}" type="presParOf" srcId="{517E422C-403D-4BBA-B29A-01E512193F41}" destId="{BF5B85E0-D262-47BF-B1EA-C4C3BDD78255}" srcOrd="2" destOrd="0" presId="urn:microsoft.com/office/officeart/2005/8/layout/radial1"/>
    <dgm:cxn modelId="{DA2A03B6-F30A-40C0-8C36-79055AA5B18B}" type="presParOf" srcId="{517E422C-403D-4BBA-B29A-01E512193F41}" destId="{511EE839-8A31-4512-80B4-607932F82112}" srcOrd="3" destOrd="0" presId="urn:microsoft.com/office/officeart/2005/8/layout/radial1"/>
    <dgm:cxn modelId="{605921AE-0161-43E7-AC58-AC32C669BFE3}" type="presParOf" srcId="{511EE839-8A31-4512-80B4-607932F82112}" destId="{76B05978-C897-427C-A3A9-9DEC7F6DBA65}" srcOrd="0" destOrd="0" presId="urn:microsoft.com/office/officeart/2005/8/layout/radial1"/>
    <dgm:cxn modelId="{461CD159-7F47-458E-8587-CB9243AFB4CE}" type="presParOf" srcId="{517E422C-403D-4BBA-B29A-01E512193F41}" destId="{74495592-1032-47EF-A592-3C8F3D509667}" srcOrd="4" destOrd="0" presId="urn:microsoft.com/office/officeart/2005/8/layout/radial1"/>
    <dgm:cxn modelId="{69D3716E-6346-4655-BF0F-3E895D0AEF43}" type="presParOf" srcId="{517E422C-403D-4BBA-B29A-01E512193F41}" destId="{DA230A51-F8D8-46E8-93B5-E58D5EE1D15A}" srcOrd="5" destOrd="0" presId="urn:microsoft.com/office/officeart/2005/8/layout/radial1"/>
    <dgm:cxn modelId="{A83FD47E-DBA5-4CD7-B7F2-4797F16EAA3E}" type="presParOf" srcId="{DA230A51-F8D8-46E8-93B5-E58D5EE1D15A}" destId="{A3BC1A89-98BD-4B1C-8106-F3CB613C950A}" srcOrd="0" destOrd="0" presId="urn:microsoft.com/office/officeart/2005/8/layout/radial1"/>
    <dgm:cxn modelId="{96EB9B86-1813-43B4-9628-79FEBDA0E4F2}" type="presParOf" srcId="{517E422C-403D-4BBA-B29A-01E512193F41}" destId="{C3A8D961-817A-4ECF-B425-76AF8C8B0B3E}" srcOrd="6" destOrd="0" presId="urn:microsoft.com/office/officeart/2005/8/layout/radial1"/>
    <dgm:cxn modelId="{CE45EE6D-952C-4BB9-A047-DD0A09C56919}" type="presParOf" srcId="{517E422C-403D-4BBA-B29A-01E512193F41}" destId="{B569D3DC-98C6-447A-877D-D0978BB06E0F}" srcOrd="7" destOrd="0" presId="urn:microsoft.com/office/officeart/2005/8/layout/radial1"/>
    <dgm:cxn modelId="{8DAEBA80-01FE-4667-985D-F09B3BC39320}" type="presParOf" srcId="{B569D3DC-98C6-447A-877D-D0978BB06E0F}" destId="{B8BF08AD-B384-43EA-8B69-0EFDE7601650}" srcOrd="0" destOrd="0" presId="urn:microsoft.com/office/officeart/2005/8/layout/radial1"/>
    <dgm:cxn modelId="{6077776F-9E75-42BF-BF7A-3A119089C407}" type="presParOf" srcId="{517E422C-403D-4BBA-B29A-01E512193F41}" destId="{37D4EFE6-D846-44EE-BFCF-0B4631EBD1B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D9F5A-D38A-4043-8669-526F22CC871D}"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FB59ED49-8007-4C51-843F-4C1DACF5606C}">
      <dgm:prSet phldrT="[Text]"/>
      <dgm:spPr/>
      <dgm:t>
        <a:bodyPr/>
        <a:lstStyle/>
        <a:p>
          <a:r>
            <a:rPr lang="en-US" dirty="0" smtClean="0"/>
            <a:t>DCI</a:t>
          </a:r>
          <a:endParaRPr lang="en-US" dirty="0"/>
        </a:p>
      </dgm:t>
    </dgm:pt>
    <dgm:pt modelId="{2B02EF9A-C0F9-4D5D-BB8D-232DDF920EF7}" type="parTrans" cxnId="{B2CE0805-9150-4539-A7BA-73EE6D9FA262}">
      <dgm:prSet/>
      <dgm:spPr/>
      <dgm:t>
        <a:bodyPr/>
        <a:lstStyle/>
        <a:p>
          <a:endParaRPr lang="en-US"/>
        </a:p>
      </dgm:t>
    </dgm:pt>
    <dgm:pt modelId="{884C6792-3A8E-4390-BB62-0F40AFB3730C}" type="sibTrans" cxnId="{B2CE0805-9150-4539-A7BA-73EE6D9FA262}">
      <dgm:prSet/>
      <dgm:spPr/>
      <dgm:t>
        <a:bodyPr/>
        <a:lstStyle/>
        <a:p>
          <a:endParaRPr lang="en-US"/>
        </a:p>
      </dgm:t>
    </dgm:pt>
    <dgm:pt modelId="{4CBC71DA-55D3-42B8-A53F-BB620C4463EA}">
      <dgm:prSet phldrT="[Text]"/>
      <dgm:spPr/>
      <dgm:t>
        <a:bodyPr/>
        <a:lstStyle/>
        <a:p>
          <a:r>
            <a:rPr lang="en-US" dirty="0" smtClean="0"/>
            <a:t>Prepared by SBCQL Team</a:t>
          </a:r>
          <a:endParaRPr lang="en-US" dirty="0"/>
        </a:p>
      </dgm:t>
    </dgm:pt>
    <dgm:pt modelId="{8E1D5247-5FC4-4167-8570-78C3AC4BA987}" type="parTrans" cxnId="{E827231A-AD7F-4877-A76F-D1A8E61E06DA}">
      <dgm:prSet/>
      <dgm:spPr/>
      <dgm:t>
        <a:bodyPr/>
        <a:lstStyle/>
        <a:p>
          <a:endParaRPr lang="en-US"/>
        </a:p>
      </dgm:t>
    </dgm:pt>
    <dgm:pt modelId="{1FFA2092-76C3-4152-9B47-4D6F1CB7D020}" type="sibTrans" cxnId="{E827231A-AD7F-4877-A76F-D1A8E61E06DA}">
      <dgm:prSet/>
      <dgm:spPr/>
      <dgm:t>
        <a:bodyPr/>
        <a:lstStyle/>
        <a:p>
          <a:endParaRPr lang="en-US"/>
        </a:p>
      </dgm:t>
    </dgm:pt>
    <dgm:pt modelId="{4F9A0CF2-F49C-4E85-8426-A6243212F38E}">
      <dgm:prSet phldrT="[Text]"/>
      <dgm:spPr/>
      <dgm:t>
        <a:bodyPr/>
        <a:lstStyle/>
        <a:p>
          <a:r>
            <a:rPr lang="en-US" dirty="0" smtClean="0"/>
            <a:t>Updated Quarterly</a:t>
          </a:r>
          <a:endParaRPr lang="en-US" dirty="0"/>
        </a:p>
      </dgm:t>
    </dgm:pt>
    <dgm:pt modelId="{D379D988-2D34-4279-95AC-92D18A4F12B9}" type="parTrans" cxnId="{3D3D8FF1-1D5D-41F8-8751-2089A5C8EF35}">
      <dgm:prSet/>
      <dgm:spPr/>
      <dgm:t>
        <a:bodyPr/>
        <a:lstStyle/>
        <a:p>
          <a:endParaRPr lang="en-US"/>
        </a:p>
      </dgm:t>
    </dgm:pt>
    <dgm:pt modelId="{E9E774DD-A688-457E-A33C-17D1A778EA76}" type="sibTrans" cxnId="{3D3D8FF1-1D5D-41F8-8751-2089A5C8EF35}">
      <dgm:prSet/>
      <dgm:spPr/>
      <dgm:t>
        <a:bodyPr/>
        <a:lstStyle/>
        <a:p>
          <a:endParaRPr lang="en-US"/>
        </a:p>
      </dgm:t>
    </dgm:pt>
    <dgm:pt modelId="{0878341A-0018-4EB5-9D93-7CE0CF660246}">
      <dgm:prSet phldrT="[Text]"/>
      <dgm:spPr/>
      <dgm:t>
        <a:bodyPr/>
        <a:lstStyle/>
        <a:p>
          <a:r>
            <a:rPr lang="en-US" dirty="0" smtClean="0"/>
            <a:t>CQL Specification</a:t>
          </a:r>
          <a:endParaRPr lang="en-US" dirty="0"/>
        </a:p>
      </dgm:t>
    </dgm:pt>
    <dgm:pt modelId="{F731C687-8847-4AF2-ADCE-B01D21B243C1}" type="parTrans" cxnId="{3ED245AE-EB3D-42AD-8E89-120D326B3E7C}">
      <dgm:prSet/>
      <dgm:spPr/>
      <dgm:t>
        <a:bodyPr/>
        <a:lstStyle/>
        <a:p>
          <a:endParaRPr lang="en-US"/>
        </a:p>
      </dgm:t>
    </dgm:pt>
    <dgm:pt modelId="{4ECD10B9-C594-4372-A3C0-8B86011C414C}" type="sibTrans" cxnId="{3ED245AE-EB3D-42AD-8E89-120D326B3E7C}">
      <dgm:prSet/>
      <dgm:spPr/>
      <dgm:t>
        <a:bodyPr/>
        <a:lstStyle/>
        <a:p>
          <a:endParaRPr lang="en-US"/>
        </a:p>
      </dgm:t>
    </dgm:pt>
    <dgm:pt modelId="{BDD586EE-330B-4F8A-9F4E-43FA00BE89FB}">
      <dgm:prSet phldrT="[Text]"/>
      <dgm:spPr/>
      <dgm:t>
        <a:bodyPr/>
        <a:lstStyle/>
        <a:p>
          <a:r>
            <a:rPr lang="en-US" dirty="0" smtClean="0"/>
            <a:t>Elements</a:t>
          </a:r>
          <a:endParaRPr lang="en-US" dirty="0"/>
        </a:p>
      </dgm:t>
    </dgm:pt>
    <dgm:pt modelId="{025AA321-4959-4133-9102-A70751E1B7B6}" type="parTrans" cxnId="{AC2ABC02-DFAB-41AE-9738-C274378D9A66}">
      <dgm:prSet/>
      <dgm:spPr/>
      <dgm:t>
        <a:bodyPr/>
        <a:lstStyle/>
        <a:p>
          <a:endParaRPr lang="en-US"/>
        </a:p>
      </dgm:t>
    </dgm:pt>
    <dgm:pt modelId="{24ED4697-9253-46F8-8133-496B12BBDB26}" type="sibTrans" cxnId="{AC2ABC02-DFAB-41AE-9738-C274378D9A66}">
      <dgm:prSet/>
      <dgm:spPr/>
      <dgm:t>
        <a:bodyPr/>
        <a:lstStyle/>
        <a:p>
          <a:endParaRPr lang="en-US"/>
        </a:p>
      </dgm:t>
    </dgm:pt>
    <dgm:pt modelId="{616F5BB8-A734-4408-92BB-7040A36A96EF}">
      <dgm:prSet phldrT="[Text]"/>
      <dgm:spPr/>
      <dgm:t>
        <a:bodyPr/>
        <a:lstStyle/>
        <a:p>
          <a:r>
            <a:rPr lang="en-US" dirty="0" smtClean="0"/>
            <a:t>Benchmarks  Compliance / Excellence</a:t>
          </a:r>
          <a:endParaRPr lang="en-US" dirty="0"/>
        </a:p>
      </dgm:t>
    </dgm:pt>
    <dgm:pt modelId="{B829ED96-5152-48BA-984F-764496856896}" type="parTrans" cxnId="{E3E03C86-919C-4009-BA60-B44599E969EF}">
      <dgm:prSet/>
      <dgm:spPr/>
      <dgm:t>
        <a:bodyPr/>
        <a:lstStyle/>
        <a:p>
          <a:endParaRPr lang="en-US"/>
        </a:p>
      </dgm:t>
    </dgm:pt>
    <dgm:pt modelId="{E2684EB4-DBB9-44C2-B87D-C8CCC91671BF}" type="sibTrans" cxnId="{E3E03C86-919C-4009-BA60-B44599E969EF}">
      <dgm:prSet/>
      <dgm:spPr/>
      <dgm:t>
        <a:bodyPr/>
        <a:lstStyle/>
        <a:p>
          <a:endParaRPr lang="en-US"/>
        </a:p>
      </dgm:t>
    </dgm:pt>
    <dgm:pt modelId="{1B4EB19E-317F-4291-84FC-F2E5524844FC}">
      <dgm:prSet phldrT="[Text]"/>
      <dgm:spPr/>
      <dgm:t>
        <a:bodyPr/>
        <a:lstStyle/>
        <a:p>
          <a:r>
            <a:rPr lang="en-US" dirty="0" smtClean="0"/>
            <a:t>Standard Element Dashboard</a:t>
          </a:r>
          <a:endParaRPr lang="en-US" dirty="0"/>
        </a:p>
      </dgm:t>
    </dgm:pt>
    <dgm:pt modelId="{49022E2D-4079-47B1-959B-97A32C9EC308}" type="parTrans" cxnId="{82279ED6-F1C3-4564-B15C-9645FA5332B3}">
      <dgm:prSet/>
      <dgm:spPr/>
      <dgm:t>
        <a:bodyPr/>
        <a:lstStyle/>
        <a:p>
          <a:endParaRPr lang="en-US"/>
        </a:p>
      </dgm:t>
    </dgm:pt>
    <dgm:pt modelId="{FD67B1B3-B320-4F0B-942A-80C086A998B8}" type="sibTrans" cxnId="{82279ED6-F1C3-4564-B15C-9645FA5332B3}">
      <dgm:prSet/>
      <dgm:spPr/>
      <dgm:t>
        <a:bodyPr/>
        <a:lstStyle/>
        <a:p>
          <a:endParaRPr lang="en-US"/>
        </a:p>
      </dgm:t>
    </dgm:pt>
    <dgm:pt modelId="{523820CE-E514-4107-9310-D7A4D6C0F8C0}">
      <dgm:prSet phldrT="[Text]"/>
      <dgm:spPr/>
      <dgm:t>
        <a:bodyPr/>
        <a:lstStyle/>
        <a:p>
          <a:r>
            <a:rPr lang="en-US" dirty="0" smtClean="0"/>
            <a:t>Internet / Intranet Web Site</a:t>
          </a:r>
          <a:endParaRPr lang="en-US" dirty="0"/>
        </a:p>
      </dgm:t>
    </dgm:pt>
    <dgm:pt modelId="{B17EECA3-2253-42B1-A4D6-0C6FC5299284}" type="parTrans" cxnId="{FD1E3B50-ACB0-4665-AA09-9CFF47AE60ED}">
      <dgm:prSet/>
      <dgm:spPr/>
      <dgm:t>
        <a:bodyPr/>
        <a:lstStyle/>
        <a:p>
          <a:endParaRPr lang="en-US"/>
        </a:p>
      </dgm:t>
    </dgm:pt>
    <dgm:pt modelId="{BA458CC0-B82C-478F-9A1E-DB3684454126}" type="sibTrans" cxnId="{FD1E3B50-ACB0-4665-AA09-9CFF47AE60ED}">
      <dgm:prSet/>
      <dgm:spPr/>
      <dgm:t>
        <a:bodyPr/>
        <a:lstStyle/>
        <a:p>
          <a:endParaRPr lang="en-US"/>
        </a:p>
      </dgm:t>
    </dgm:pt>
    <dgm:pt modelId="{F9C8AB41-A7E6-443D-9D6E-6C9A4BF858C6}">
      <dgm:prSet phldrT="[Text]"/>
      <dgm:spPr/>
      <dgm:t>
        <a:bodyPr/>
        <a:lstStyle/>
        <a:p>
          <a:r>
            <a:rPr lang="en-US" dirty="0" smtClean="0"/>
            <a:t>Compliance Status</a:t>
          </a:r>
          <a:endParaRPr lang="en-US" dirty="0"/>
        </a:p>
      </dgm:t>
    </dgm:pt>
    <dgm:pt modelId="{4A6277C4-2396-4E32-8B2B-A5EFA694BA1A}" type="parTrans" cxnId="{D36B6C63-8879-4B50-8BBE-837598944125}">
      <dgm:prSet/>
      <dgm:spPr/>
      <dgm:t>
        <a:bodyPr/>
        <a:lstStyle/>
        <a:p>
          <a:endParaRPr lang="en-US"/>
        </a:p>
      </dgm:t>
    </dgm:pt>
    <dgm:pt modelId="{9CBEB9E7-3AD3-4E97-8E33-BF21F361180E}" type="sibTrans" cxnId="{D36B6C63-8879-4B50-8BBE-837598944125}">
      <dgm:prSet/>
      <dgm:spPr/>
      <dgm:t>
        <a:bodyPr/>
        <a:lstStyle/>
        <a:p>
          <a:endParaRPr lang="en-US"/>
        </a:p>
      </dgm:t>
    </dgm:pt>
    <dgm:pt modelId="{1CCE827A-6BB2-4F85-A606-9BE37191ADAD}">
      <dgm:prSet phldrT="[Text]"/>
      <dgm:spPr/>
      <dgm:t>
        <a:bodyPr/>
        <a:lstStyle/>
        <a:p>
          <a:r>
            <a:rPr lang="en-US" dirty="0" smtClean="0"/>
            <a:t>Measures</a:t>
          </a:r>
          <a:endParaRPr lang="en-US" dirty="0"/>
        </a:p>
      </dgm:t>
    </dgm:pt>
    <dgm:pt modelId="{0CEF42CF-42F4-4862-BD0F-04261899329E}" type="parTrans" cxnId="{8AD187DF-0A3A-4004-9234-E85903C5F202}">
      <dgm:prSet/>
      <dgm:spPr/>
      <dgm:t>
        <a:bodyPr/>
        <a:lstStyle/>
        <a:p>
          <a:endParaRPr lang="en-US"/>
        </a:p>
      </dgm:t>
    </dgm:pt>
    <dgm:pt modelId="{8A1ABAF3-A19D-48C3-9A19-880DB0F9FA71}" type="sibTrans" cxnId="{8AD187DF-0A3A-4004-9234-E85903C5F202}">
      <dgm:prSet/>
      <dgm:spPr/>
      <dgm:t>
        <a:bodyPr/>
        <a:lstStyle/>
        <a:p>
          <a:endParaRPr lang="en-US"/>
        </a:p>
      </dgm:t>
    </dgm:pt>
    <dgm:pt modelId="{C61FBAD7-F4A5-4EDD-8C6C-378686BDD0D3}" type="pres">
      <dgm:prSet presAssocID="{E2AD9F5A-D38A-4043-8669-526F22CC871D}" presName="Name0" presStyleCnt="0">
        <dgm:presLayoutVars>
          <dgm:dir/>
          <dgm:animLvl val="lvl"/>
          <dgm:resizeHandles val="exact"/>
        </dgm:presLayoutVars>
      </dgm:prSet>
      <dgm:spPr/>
      <dgm:t>
        <a:bodyPr/>
        <a:lstStyle/>
        <a:p>
          <a:endParaRPr lang="en-US"/>
        </a:p>
      </dgm:t>
    </dgm:pt>
    <dgm:pt modelId="{C1A482BE-769C-461C-A177-1B27772E8203}" type="pres">
      <dgm:prSet presAssocID="{FB59ED49-8007-4C51-843F-4C1DACF5606C}" presName="linNode" presStyleCnt="0"/>
      <dgm:spPr/>
    </dgm:pt>
    <dgm:pt modelId="{FC1EBEFF-F106-45C1-99A1-EC4583DEB4C9}" type="pres">
      <dgm:prSet presAssocID="{FB59ED49-8007-4C51-843F-4C1DACF5606C}" presName="parentText" presStyleLbl="node1" presStyleIdx="0" presStyleCnt="3">
        <dgm:presLayoutVars>
          <dgm:chMax val="1"/>
          <dgm:bulletEnabled val="1"/>
        </dgm:presLayoutVars>
      </dgm:prSet>
      <dgm:spPr/>
      <dgm:t>
        <a:bodyPr/>
        <a:lstStyle/>
        <a:p>
          <a:endParaRPr lang="en-US"/>
        </a:p>
      </dgm:t>
    </dgm:pt>
    <dgm:pt modelId="{56AE04D1-A0B8-4E2C-A2F1-559AD14B4242}" type="pres">
      <dgm:prSet presAssocID="{FB59ED49-8007-4C51-843F-4C1DACF5606C}" presName="descendantText" presStyleLbl="alignAccFollowNode1" presStyleIdx="0" presStyleCnt="3">
        <dgm:presLayoutVars>
          <dgm:bulletEnabled val="1"/>
        </dgm:presLayoutVars>
      </dgm:prSet>
      <dgm:spPr/>
      <dgm:t>
        <a:bodyPr/>
        <a:lstStyle/>
        <a:p>
          <a:endParaRPr lang="en-US"/>
        </a:p>
      </dgm:t>
    </dgm:pt>
    <dgm:pt modelId="{9DF6FCF3-0123-4334-A08A-9F69898BDC7A}" type="pres">
      <dgm:prSet presAssocID="{884C6792-3A8E-4390-BB62-0F40AFB3730C}" presName="sp" presStyleCnt="0"/>
      <dgm:spPr/>
    </dgm:pt>
    <dgm:pt modelId="{C6D8C3E7-C0FE-4010-BCFC-993495CE5E92}" type="pres">
      <dgm:prSet presAssocID="{0878341A-0018-4EB5-9D93-7CE0CF660246}" presName="linNode" presStyleCnt="0"/>
      <dgm:spPr/>
    </dgm:pt>
    <dgm:pt modelId="{78153B31-928B-4200-AA26-3622188AEEDC}" type="pres">
      <dgm:prSet presAssocID="{0878341A-0018-4EB5-9D93-7CE0CF660246}" presName="parentText" presStyleLbl="node1" presStyleIdx="1" presStyleCnt="3">
        <dgm:presLayoutVars>
          <dgm:chMax val="1"/>
          <dgm:bulletEnabled val="1"/>
        </dgm:presLayoutVars>
      </dgm:prSet>
      <dgm:spPr/>
      <dgm:t>
        <a:bodyPr/>
        <a:lstStyle/>
        <a:p>
          <a:endParaRPr lang="en-US"/>
        </a:p>
      </dgm:t>
    </dgm:pt>
    <dgm:pt modelId="{62015E10-7541-4C5E-946D-D697AF465DC0}" type="pres">
      <dgm:prSet presAssocID="{0878341A-0018-4EB5-9D93-7CE0CF660246}" presName="descendantText" presStyleLbl="alignAccFollowNode1" presStyleIdx="1" presStyleCnt="3">
        <dgm:presLayoutVars>
          <dgm:bulletEnabled val="1"/>
        </dgm:presLayoutVars>
      </dgm:prSet>
      <dgm:spPr/>
      <dgm:t>
        <a:bodyPr/>
        <a:lstStyle/>
        <a:p>
          <a:endParaRPr lang="en-US"/>
        </a:p>
      </dgm:t>
    </dgm:pt>
    <dgm:pt modelId="{52CBEACC-C2F2-47D7-BB7C-60742FB8A765}" type="pres">
      <dgm:prSet presAssocID="{4ECD10B9-C594-4372-A3C0-8B86011C414C}" presName="sp" presStyleCnt="0"/>
      <dgm:spPr/>
    </dgm:pt>
    <dgm:pt modelId="{70A11413-06FB-4F15-B50C-68A47F493F48}" type="pres">
      <dgm:prSet presAssocID="{1B4EB19E-317F-4291-84FC-F2E5524844FC}" presName="linNode" presStyleCnt="0"/>
      <dgm:spPr/>
    </dgm:pt>
    <dgm:pt modelId="{528B62E7-7EC6-458B-A120-BA943E1122B5}" type="pres">
      <dgm:prSet presAssocID="{1B4EB19E-317F-4291-84FC-F2E5524844FC}" presName="parentText" presStyleLbl="node1" presStyleIdx="2" presStyleCnt="3">
        <dgm:presLayoutVars>
          <dgm:chMax val="1"/>
          <dgm:bulletEnabled val="1"/>
        </dgm:presLayoutVars>
      </dgm:prSet>
      <dgm:spPr/>
      <dgm:t>
        <a:bodyPr/>
        <a:lstStyle/>
        <a:p>
          <a:endParaRPr lang="en-US"/>
        </a:p>
      </dgm:t>
    </dgm:pt>
    <dgm:pt modelId="{9B89EB55-0E21-4133-AB23-9B970D678EF8}" type="pres">
      <dgm:prSet presAssocID="{1B4EB19E-317F-4291-84FC-F2E5524844FC}" presName="descendantText" presStyleLbl="alignAccFollowNode1" presStyleIdx="2" presStyleCnt="3">
        <dgm:presLayoutVars>
          <dgm:bulletEnabled val="1"/>
        </dgm:presLayoutVars>
      </dgm:prSet>
      <dgm:spPr/>
      <dgm:t>
        <a:bodyPr/>
        <a:lstStyle/>
        <a:p>
          <a:endParaRPr lang="en-US"/>
        </a:p>
      </dgm:t>
    </dgm:pt>
  </dgm:ptLst>
  <dgm:cxnLst>
    <dgm:cxn modelId="{82279ED6-F1C3-4564-B15C-9645FA5332B3}" srcId="{E2AD9F5A-D38A-4043-8669-526F22CC871D}" destId="{1B4EB19E-317F-4291-84FC-F2E5524844FC}" srcOrd="2" destOrd="0" parTransId="{49022E2D-4079-47B1-959B-97A32C9EC308}" sibTransId="{FD67B1B3-B320-4F0B-942A-80C086A998B8}"/>
    <dgm:cxn modelId="{31D30F37-4EEE-41C1-9933-13BFF2FE13F1}" type="presOf" srcId="{BDD586EE-330B-4F8A-9F4E-43FA00BE89FB}" destId="{62015E10-7541-4C5E-946D-D697AF465DC0}" srcOrd="0" destOrd="0" presId="urn:microsoft.com/office/officeart/2005/8/layout/vList5"/>
    <dgm:cxn modelId="{7DC2D0AC-B16B-4C29-AEA5-8EB37869D6C3}" type="presOf" srcId="{4F9A0CF2-F49C-4E85-8426-A6243212F38E}" destId="{56AE04D1-A0B8-4E2C-A2F1-559AD14B4242}" srcOrd="0" destOrd="1" presId="urn:microsoft.com/office/officeart/2005/8/layout/vList5"/>
    <dgm:cxn modelId="{AC2ABC02-DFAB-41AE-9738-C274378D9A66}" srcId="{0878341A-0018-4EB5-9D93-7CE0CF660246}" destId="{BDD586EE-330B-4F8A-9F4E-43FA00BE89FB}" srcOrd="0" destOrd="0" parTransId="{025AA321-4959-4133-9102-A70751E1B7B6}" sibTransId="{24ED4697-9253-46F8-8133-496B12BBDB26}"/>
    <dgm:cxn modelId="{495D9357-A425-42FC-A349-EA51BA8A6B09}" type="presOf" srcId="{E2AD9F5A-D38A-4043-8669-526F22CC871D}" destId="{C61FBAD7-F4A5-4EDD-8C6C-378686BDD0D3}" srcOrd="0" destOrd="0" presId="urn:microsoft.com/office/officeart/2005/8/layout/vList5"/>
    <dgm:cxn modelId="{3D3D8FF1-1D5D-41F8-8751-2089A5C8EF35}" srcId="{FB59ED49-8007-4C51-843F-4C1DACF5606C}" destId="{4F9A0CF2-F49C-4E85-8426-A6243212F38E}" srcOrd="1" destOrd="0" parTransId="{D379D988-2D34-4279-95AC-92D18A4F12B9}" sibTransId="{E9E774DD-A688-457E-A33C-17D1A778EA76}"/>
    <dgm:cxn modelId="{DCD495EA-4CB8-4C16-83ED-A46E4CF04F06}" type="presOf" srcId="{616F5BB8-A734-4408-92BB-7040A36A96EF}" destId="{62015E10-7541-4C5E-946D-D697AF465DC0}" srcOrd="0" destOrd="2" presId="urn:microsoft.com/office/officeart/2005/8/layout/vList5"/>
    <dgm:cxn modelId="{08F4FED4-419B-40F9-862F-4B470A4E989F}" type="presOf" srcId="{FB59ED49-8007-4C51-843F-4C1DACF5606C}" destId="{FC1EBEFF-F106-45C1-99A1-EC4583DEB4C9}" srcOrd="0" destOrd="0" presId="urn:microsoft.com/office/officeart/2005/8/layout/vList5"/>
    <dgm:cxn modelId="{664ADF7A-3A08-486F-8286-4188327267F7}" type="presOf" srcId="{523820CE-E514-4107-9310-D7A4D6C0F8C0}" destId="{9B89EB55-0E21-4133-AB23-9B970D678EF8}" srcOrd="0" destOrd="0" presId="urn:microsoft.com/office/officeart/2005/8/layout/vList5"/>
    <dgm:cxn modelId="{9FA3A56B-85EC-4A44-9EF0-786DCF2D8964}" type="presOf" srcId="{1B4EB19E-317F-4291-84FC-F2E5524844FC}" destId="{528B62E7-7EC6-458B-A120-BA943E1122B5}" srcOrd="0" destOrd="0" presId="urn:microsoft.com/office/officeart/2005/8/layout/vList5"/>
    <dgm:cxn modelId="{E827231A-AD7F-4877-A76F-D1A8E61E06DA}" srcId="{FB59ED49-8007-4C51-843F-4C1DACF5606C}" destId="{4CBC71DA-55D3-42B8-A53F-BB620C4463EA}" srcOrd="0" destOrd="0" parTransId="{8E1D5247-5FC4-4167-8570-78C3AC4BA987}" sibTransId="{1FFA2092-76C3-4152-9B47-4D6F1CB7D020}"/>
    <dgm:cxn modelId="{0E289208-EA61-4089-8A3E-EEB09F01FCD6}" type="presOf" srcId="{0878341A-0018-4EB5-9D93-7CE0CF660246}" destId="{78153B31-928B-4200-AA26-3622188AEEDC}" srcOrd="0" destOrd="0" presId="urn:microsoft.com/office/officeart/2005/8/layout/vList5"/>
    <dgm:cxn modelId="{8AD187DF-0A3A-4004-9234-E85903C5F202}" srcId="{0878341A-0018-4EB5-9D93-7CE0CF660246}" destId="{1CCE827A-6BB2-4F85-A606-9BE37191ADAD}" srcOrd="1" destOrd="0" parTransId="{0CEF42CF-42F4-4862-BD0F-04261899329E}" sibTransId="{8A1ABAF3-A19D-48C3-9A19-880DB0F9FA71}"/>
    <dgm:cxn modelId="{A100D0E4-18EF-4166-944E-A731600A18AB}" type="presOf" srcId="{4CBC71DA-55D3-42B8-A53F-BB620C4463EA}" destId="{56AE04D1-A0B8-4E2C-A2F1-559AD14B4242}" srcOrd="0" destOrd="0" presId="urn:microsoft.com/office/officeart/2005/8/layout/vList5"/>
    <dgm:cxn modelId="{9B7310F3-4EA3-4577-B5EB-871D9E78DD35}" type="presOf" srcId="{F9C8AB41-A7E6-443D-9D6E-6C9A4BF858C6}" destId="{9B89EB55-0E21-4133-AB23-9B970D678EF8}" srcOrd="0" destOrd="1" presId="urn:microsoft.com/office/officeart/2005/8/layout/vList5"/>
    <dgm:cxn modelId="{B2CE0805-9150-4539-A7BA-73EE6D9FA262}" srcId="{E2AD9F5A-D38A-4043-8669-526F22CC871D}" destId="{FB59ED49-8007-4C51-843F-4C1DACF5606C}" srcOrd="0" destOrd="0" parTransId="{2B02EF9A-C0F9-4D5D-BB8D-232DDF920EF7}" sibTransId="{884C6792-3A8E-4390-BB62-0F40AFB3730C}"/>
    <dgm:cxn modelId="{3ED245AE-EB3D-42AD-8E89-120D326B3E7C}" srcId="{E2AD9F5A-D38A-4043-8669-526F22CC871D}" destId="{0878341A-0018-4EB5-9D93-7CE0CF660246}" srcOrd="1" destOrd="0" parTransId="{F731C687-8847-4AF2-ADCE-B01D21B243C1}" sibTransId="{4ECD10B9-C594-4372-A3C0-8B86011C414C}"/>
    <dgm:cxn modelId="{FD1E3B50-ACB0-4665-AA09-9CFF47AE60ED}" srcId="{1B4EB19E-317F-4291-84FC-F2E5524844FC}" destId="{523820CE-E514-4107-9310-D7A4D6C0F8C0}" srcOrd="0" destOrd="0" parTransId="{B17EECA3-2253-42B1-A4D6-0C6FC5299284}" sibTransId="{BA458CC0-B82C-478F-9A1E-DB3684454126}"/>
    <dgm:cxn modelId="{E3E03C86-919C-4009-BA60-B44599E969EF}" srcId="{0878341A-0018-4EB5-9D93-7CE0CF660246}" destId="{616F5BB8-A734-4408-92BB-7040A36A96EF}" srcOrd="2" destOrd="0" parTransId="{B829ED96-5152-48BA-984F-764496856896}" sibTransId="{E2684EB4-DBB9-44C2-B87D-C8CCC91671BF}"/>
    <dgm:cxn modelId="{B2E14FF9-FBB9-4DE0-BA75-63C719844900}" type="presOf" srcId="{1CCE827A-6BB2-4F85-A606-9BE37191ADAD}" destId="{62015E10-7541-4C5E-946D-D697AF465DC0}" srcOrd="0" destOrd="1" presId="urn:microsoft.com/office/officeart/2005/8/layout/vList5"/>
    <dgm:cxn modelId="{D36B6C63-8879-4B50-8BBE-837598944125}" srcId="{1B4EB19E-317F-4291-84FC-F2E5524844FC}" destId="{F9C8AB41-A7E6-443D-9D6E-6C9A4BF858C6}" srcOrd="1" destOrd="0" parTransId="{4A6277C4-2396-4E32-8B2B-A5EFA694BA1A}" sibTransId="{9CBEB9E7-3AD3-4E97-8E33-BF21F361180E}"/>
    <dgm:cxn modelId="{83D15337-08FA-4229-82AF-96D9218EF797}" type="presParOf" srcId="{C61FBAD7-F4A5-4EDD-8C6C-378686BDD0D3}" destId="{C1A482BE-769C-461C-A177-1B27772E8203}" srcOrd="0" destOrd="0" presId="urn:microsoft.com/office/officeart/2005/8/layout/vList5"/>
    <dgm:cxn modelId="{9B23B83B-671E-4C81-8240-3D9863C2AACC}" type="presParOf" srcId="{C1A482BE-769C-461C-A177-1B27772E8203}" destId="{FC1EBEFF-F106-45C1-99A1-EC4583DEB4C9}" srcOrd="0" destOrd="0" presId="urn:microsoft.com/office/officeart/2005/8/layout/vList5"/>
    <dgm:cxn modelId="{62D242A8-D791-4B9A-86E1-D3C3A260949D}" type="presParOf" srcId="{C1A482BE-769C-461C-A177-1B27772E8203}" destId="{56AE04D1-A0B8-4E2C-A2F1-559AD14B4242}" srcOrd="1" destOrd="0" presId="urn:microsoft.com/office/officeart/2005/8/layout/vList5"/>
    <dgm:cxn modelId="{35423B35-A68A-4E6B-ACE6-DB5CB843D2BF}" type="presParOf" srcId="{C61FBAD7-F4A5-4EDD-8C6C-378686BDD0D3}" destId="{9DF6FCF3-0123-4334-A08A-9F69898BDC7A}" srcOrd="1" destOrd="0" presId="urn:microsoft.com/office/officeart/2005/8/layout/vList5"/>
    <dgm:cxn modelId="{1DBD80A6-B088-44C4-9362-02F95A8A3E64}" type="presParOf" srcId="{C61FBAD7-F4A5-4EDD-8C6C-378686BDD0D3}" destId="{C6D8C3E7-C0FE-4010-BCFC-993495CE5E92}" srcOrd="2" destOrd="0" presId="urn:microsoft.com/office/officeart/2005/8/layout/vList5"/>
    <dgm:cxn modelId="{F366A030-705E-417B-BAF1-62077D8E6055}" type="presParOf" srcId="{C6D8C3E7-C0FE-4010-BCFC-993495CE5E92}" destId="{78153B31-928B-4200-AA26-3622188AEEDC}" srcOrd="0" destOrd="0" presId="urn:microsoft.com/office/officeart/2005/8/layout/vList5"/>
    <dgm:cxn modelId="{3DB884D4-9505-4A02-8904-D339E3D9C6AF}" type="presParOf" srcId="{C6D8C3E7-C0FE-4010-BCFC-993495CE5E92}" destId="{62015E10-7541-4C5E-946D-D697AF465DC0}" srcOrd="1" destOrd="0" presId="urn:microsoft.com/office/officeart/2005/8/layout/vList5"/>
    <dgm:cxn modelId="{E9A74223-8FF8-4FB3-B18F-87F9321BD775}" type="presParOf" srcId="{C61FBAD7-F4A5-4EDD-8C6C-378686BDD0D3}" destId="{52CBEACC-C2F2-47D7-BB7C-60742FB8A765}" srcOrd="3" destOrd="0" presId="urn:microsoft.com/office/officeart/2005/8/layout/vList5"/>
    <dgm:cxn modelId="{2E7EF36F-7B69-4280-B07A-5C0DE6ACD10C}" type="presParOf" srcId="{C61FBAD7-F4A5-4EDD-8C6C-378686BDD0D3}" destId="{70A11413-06FB-4F15-B50C-68A47F493F48}" srcOrd="4" destOrd="0" presId="urn:microsoft.com/office/officeart/2005/8/layout/vList5"/>
    <dgm:cxn modelId="{49273BCF-9049-4CD2-8836-EB3B3ABBC39E}" type="presParOf" srcId="{70A11413-06FB-4F15-B50C-68A47F493F48}" destId="{528B62E7-7EC6-458B-A120-BA943E1122B5}" srcOrd="0" destOrd="0" presId="urn:microsoft.com/office/officeart/2005/8/layout/vList5"/>
    <dgm:cxn modelId="{6D17C81E-4EB6-4F0D-A848-0A613E21C4E9}" type="presParOf" srcId="{70A11413-06FB-4F15-B50C-68A47F493F48}" destId="{9B89EB55-0E21-4133-AB23-9B970D678EF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8E5C0B-20B5-427F-A646-588CE4894578}"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928A3FE1-D621-47FF-ACE6-035DF8A566EB}">
      <dgm:prSet phldrT="[Text]"/>
      <dgm:spPr/>
      <dgm:t>
        <a:bodyPr/>
        <a:lstStyle/>
        <a:p>
          <a:r>
            <a:rPr lang="en-US" dirty="0" smtClean="0"/>
            <a:t>Standards</a:t>
          </a:r>
          <a:endParaRPr lang="en-US" dirty="0"/>
        </a:p>
      </dgm:t>
    </dgm:pt>
    <dgm:pt modelId="{0DEEB7AC-A35F-404A-A04E-5DCDDA17CD00}" type="parTrans" cxnId="{0652315D-E434-44CD-B9B6-D52A221FF251}">
      <dgm:prSet/>
      <dgm:spPr/>
      <dgm:t>
        <a:bodyPr/>
        <a:lstStyle/>
        <a:p>
          <a:endParaRPr lang="en-US"/>
        </a:p>
      </dgm:t>
    </dgm:pt>
    <dgm:pt modelId="{4A772F51-4478-4EEF-BC8C-76E6772FC820}" type="sibTrans" cxnId="{0652315D-E434-44CD-B9B6-D52A221FF251}">
      <dgm:prSet/>
      <dgm:spPr/>
      <dgm:t>
        <a:bodyPr/>
        <a:lstStyle/>
        <a:p>
          <a:endParaRPr lang="en-US"/>
        </a:p>
      </dgm:t>
    </dgm:pt>
    <dgm:pt modelId="{EAC5C7AF-88D4-4AB4-94F2-8C64DE2B9E28}">
      <dgm:prSet phldrT="[Text]"/>
      <dgm:spPr/>
      <dgm:t>
        <a:bodyPr/>
        <a:lstStyle/>
        <a:p>
          <a:r>
            <a:rPr lang="en-US" dirty="0" smtClean="0"/>
            <a:t>Elements</a:t>
          </a:r>
          <a:endParaRPr lang="en-US" dirty="0"/>
        </a:p>
      </dgm:t>
    </dgm:pt>
    <dgm:pt modelId="{14828E8A-3B4C-46E2-A8B6-31563A7E1B71}" type="parTrans" cxnId="{2BF67F0E-DEB3-4536-B852-3147B3DD6A92}">
      <dgm:prSet/>
      <dgm:spPr/>
      <dgm:t>
        <a:bodyPr/>
        <a:lstStyle/>
        <a:p>
          <a:endParaRPr lang="en-US"/>
        </a:p>
      </dgm:t>
    </dgm:pt>
    <dgm:pt modelId="{A5E57C60-DAE4-4590-8071-D7FAA6B40858}" type="sibTrans" cxnId="{2BF67F0E-DEB3-4536-B852-3147B3DD6A92}">
      <dgm:prSet/>
      <dgm:spPr/>
      <dgm:t>
        <a:bodyPr/>
        <a:lstStyle/>
        <a:p>
          <a:endParaRPr lang="en-US"/>
        </a:p>
      </dgm:t>
    </dgm:pt>
    <dgm:pt modelId="{00D9A449-F6C1-4F2F-A734-E1865CC5613A}">
      <dgm:prSet phldrT="[Text]"/>
      <dgm:spPr/>
      <dgm:t>
        <a:bodyPr/>
        <a:lstStyle/>
        <a:p>
          <a:r>
            <a:rPr lang="en-US" dirty="0" smtClean="0"/>
            <a:t>Measures</a:t>
          </a:r>
          <a:endParaRPr lang="en-US" dirty="0"/>
        </a:p>
      </dgm:t>
    </dgm:pt>
    <dgm:pt modelId="{50C1729D-50FB-4F5C-8DDF-E26CB4DBB15F}" type="parTrans" cxnId="{8B494EED-4C5C-4415-B2B4-62C8743AE04B}">
      <dgm:prSet/>
      <dgm:spPr/>
      <dgm:t>
        <a:bodyPr/>
        <a:lstStyle/>
        <a:p>
          <a:endParaRPr lang="en-US"/>
        </a:p>
      </dgm:t>
    </dgm:pt>
    <dgm:pt modelId="{068D1FFB-934F-460A-975F-B0E06253726E}" type="sibTrans" cxnId="{8B494EED-4C5C-4415-B2B4-62C8743AE04B}">
      <dgm:prSet/>
      <dgm:spPr/>
      <dgm:t>
        <a:bodyPr/>
        <a:lstStyle/>
        <a:p>
          <a:endParaRPr lang="en-US"/>
        </a:p>
      </dgm:t>
    </dgm:pt>
    <dgm:pt modelId="{05B36A67-E9DD-4D9A-941D-71A6DFFFA175}">
      <dgm:prSet phldrT="[Text]"/>
      <dgm:spPr/>
      <dgm:t>
        <a:bodyPr/>
        <a:lstStyle/>
        <a:p>
          <a:r>
            <a:rPr lang="en-US" dirty="0" smtClean="0"/>
            <a:t>Measurements</a:t>
          </a:r>
          <a:endParaRPr lang="en-US" dirty="0"/>
        </a:p>
      </dgm:t>
    </dgm:pt>
    <dgm:pt modelId="{491A6529-E9C6-4837-92A9-B1DE2663505C}" type="parTrans" cxnId="{BCDA930A-622D-407A-B584-5CFB4AA72B1A}">
      <dgm:prSet/>
      <dgm:spPr/>
      <dgm:t>
        <a:bodyPr/>
        <a:lstStyle/>
        <a:p>
          <a:endParaRPr lang="en-US"/>
        </a:p>
      </dgm:t>
    </dgm:pt>
    <dgm:pt modelId="{CFB8F77B-A574-4374-B25E-6C3F610D7C2A}" type="sibTrans" cxnId="{BCDA930A-622D-407A-B584-5CFB4AA72B1A}">
      <dgm:prSet/>
      <dgm:spPr/>
      <dgm:t>
        <a:bodyPr/>
        <a:lstStyle/>
        <a:p>
          <a:endParaRPr lang="en-US"/>
        </a:p>
      </dgm:t>
    </dgm:pt>
    <dgm:pt modelId="{E5A20A9B-D67D-4577-A652-5D8FC1D3237A}">
      <dgm:prSet phldrT="[Text]"/>
      <dgm:spPr/>
      <dgm:t>
        <a:bodyPr/>
        <a:lstStyle/>
        <a:p>
          <a:endParaRPr lang="en-US"/>
        </a:p>
      </dgm:t>
    </dgm:pt>
    <dgm:pt modelId="{CF6CCC64-D765-414A-AA49-68BE26A08F7A}" type="parTrans" cxnId="{340E4FA6-8C7B-4A35-AA0A-7C9230176863}">
      <dgm:prSet/>
      <dgm:spPr/>
      <dgm:t>
        <a:bodyPr/>
        <a:lstStyle/>
        <a:p>
          <a:endParaRPr lang="en-US"/>
        </a:p>
      </dgm:t>
    </dgm:pt>
    <dgm:pt modelId="{4A5571FF-1811-4E9A-8886-E4A721D96652}" type="sibTrans" cxnId="{340E4FA6-8C7B-4A35-AA0A-7C9230176863}">
      <dgm:prSet/>
      <dgm:spPr/>
      <dgm:t>
        <a:bodyPr/>
        <a:lstStyle/>
        <a:p>
          <a:endParaRPr lang="en-US"/>
        </a:p>
      </dgm:t>
    </dgm:pt>
    <dgm:pt modelId="{AD1115C2-BB71-440B-A32A-1796842D5203}">
      <dgm:prSet phldrT="[Text]"/>
      <dgm:spPr/>
      <dgm:t>
        <a:bodyPr/>
        <a:lstStyle/>
        <a:p>
          <a:r>
            <a:rPr lang="en-US" dirty="0" smtClean="0"/>
            <a:t>Analyses and Actions</a:t>
          </a:r>
          <a:endParaRPr lang="en-US" dirty="0"/>
        </a:p>
      </dgm:t>
    </dgm:pt>
    <dgm:pt modelId="{76607D85-486E-43A4-80C1-2DD7625B1C1B}" type="parTrans" cxnId="{8B38619C-481E-442E-A705-C9CFEC8106C1}">
      <dgm:prSet/>
      <dgm:spPr/>
      <dgm:t>
        <a:bodyPr/>
        <a:lstStyle/>
        <a:p>
          <a:endParaRPr lang="en-US"/>
        </a:p>
      </dgm:t>
    </dgm:pt>
    <dgm:pt modelId="{1715221C-15C3-474B-AEBC-A38EF130AEFA}" type="sibTrans" cxnId="{8B38619C-481E-442E-A705-C9CFEC8106C1}">
      <dgm:prSet/>
      <dgm:spPr/>
      <dgm:t>
        <a:bodyPr/>
        <a:lstStyle/>
        <a:p>
          <a:endParaRPr lang="en-US"/>
        </a:p>
      </dgm:t>
    </dgm:pt>
    <dgm:pt modelId="{47ACA8BC-4E56-4DD6-99FF-F30BB6468DAA}" type="pres">
      <dgm:prSet presAssocID="{B88E5C0B-20B5-427F-A646-588CE4894578}" presName="outerComposite" presStyleCnt="0">
        <dgm:presLayoutVars>
          <dgm:chMax val="5"/>
          <dgm:dir/>
          <dgm:resizeHandles val="exact"/>
        </dgm:presLayoutVars>
      </dgm:prSet>
      <dgm:spPr/>
      <dgm:t>
        <a:bodyPr/>
        <a:lstStyle/>
        <a:p>
          <a:endParaRPr lang="en-US"/>
        </a:p>
      </dgm:t>
    </dgm:pt>
    <dgm:pt modelId="{A84E1A61-1F20-47D8-8BAC-B767D37D7DEE}" type="pres">
      <dgm:prSet presAssocID="{B88E5C0B-20B5-427F-A646-588CE4894578}" presName="dummyMaxCanvas" presStyleCnt="0">
        <dgm:presLayoutVars/>
      </dgm:prSet>
      <dgm:spPr/>
    </dgm:pt>
    <dgm:pt modelId="{76031237-3EBB-47BC-A6E9-D0D582839EC3}" type="pres">
      <dgm:prSet presAssocID="{B88E5C0B-20B5-427F-A646-588CE4894578}" presName="FiveNodes_1" presStyleLbl="node1" presStyleIdx="0" presStyleCnt="5">
        <dgm:presLayoutVars>
          <dgm:bulletEnabled val="1"/>
        </dgm:presLayoutVars>
      </dgm:prSet>
      <dgm:spPr/>
      <dgm:t>
        <a:bodyPr/>
        <a:lstStyle/>
        <a:p>
          <a:endParaRPr lang="en-US"/>
        </a:p>
      </dgm:t>
    </dgm:pt>
    <dgm:pt modelId="{0B8D96C9-5210-4C63-9563-0777D57ED56E}" type="pres">
      <dgm:prSet presAssocID="{B88E5C0B-20B5-427F-A646-588CE4894578}" presName="FiveNodes_2" presStyleLbl="node1" presStyleIdx="1" presStyleCnt="5">
        <dgm:presLayoutVars>
          <dgm:bulletEnabled val="1"/>
        </dgm:presLayoutVars>
      </dgm:prSet>
      <dgm:spPr/>
      <dgm:t>
        <a:bodyPr/>
        <a:lstStyle/>
        <a:p>
          <a:endParaRPr lang="en-US"/>
        </a:p>
      </dgm:t>
    </dgm:pt>
    <dgm:pt modelId="{81DA67D7-6CD6-422E-997B-6E3F51BF6771}" type="pres">
      <dgm:prSet presAssocID="{B88E5C0B-20B5-427F-A646-588CE4894578}" presName="FiveNodes_3" presStyleLbl="node1" presStyleIdx="2" presStyleCnt="5">
        <dgm:presLayoutVars>
          <dgm:bulletEnabled val="1"/>
        </dgm:presLayoutVars>
      </dgm:prSet>
      <dgm:spPr/>
      <dgm:t>
        <a:bodyPr/>
        <a:lstStyle/>
        <a:p>
          <a:endParaRPr lang="en-US"/>
        </a:p>
      </dgm:t>
    </dgm:pt>
    <dgm:pt modelId="{F679CAEA-E951-4650-AA22-42BDDFDAB9C3}" type="pres">
      <dgm:prSet presAssocID="{B88E5C0B-20B5-427F-A646-588CE4894578}" presName="FiveNodes_4" presStyleLbl="node1" presStyleIdx="3" presStyleCnt="5">
        <dgm:presLayoutVars>
          <dgm:bulletEnabled val="1"/>
        </dgm:presLayoutVars>
      </dgm:prSet>
      <dgm:spPr/>
      <dgm:t>
        <a:bodyPr/>
        <a:lstStyle/>
        <a:p>
          <a:endParaRPr lang="en-US"/>
        </a:p>
      </dgm:t>
    </dgm:pt>
    <dgm:pt modelId="{7F8D097F-E3E3-466D-9FB9-8C1544A8F6A6}" type="pres">
      <dgm:prSet presAssocID="{B88E5C0B-20B5-427F-A646-588CE4894578}" presName="FiveNodes_5" presStyleLbl="node1" presStyleIdx="4" presStyleCnt="5">
        <dgm:presLayoutVars>
          <dgm:bulletEnabled val="1"/>
        </dgm:presLayoutVars>
      </dgm:prSet>
      <dgm:spPr/>
      <dgm:t>
        <a:bodyPr/>
        <a:lstStyle/>
        <a:p>
          <a:endParaRPr lang="en-US"/>
        </a:p>
      </dgm:t>
    </dgm:pt>
    <dgm:pt modelId="{B56E3660-870E-4BB5-850A-6DFDAD7FFFA5}" type="pres">
      <dgm:prSet presAssocID="{B88E5C0B-20B5-427F-A646-588CE4894578}" presName="FiveConn_1-2" presStyleLbl="fgAccFollowNode1" presStyleIdx="0" presStyleCnt="4">
        <dgm:presLayoutVars>
          <dgm:bulletEnabled val="1"/>
        </dgm:presLayoutVars>
      </dgm:prSet>
      <dgm:spPr/>
      <dgm:t>
        <a:bodyPr/>
        <a:lstStyle/>
        <a:p>
          <a:endParaRPr lang="en-US"/>
        </a:p>
      </dgm:t>
    </dgm:pt>
    <dgm:pt modelId="{5E8DEB06-AB8E-4214-B03E-652D31FD818B}" type="pres">
      <dgm:prSet presAssocID="{B88E5C0B-20B5-427F-A646-588CE4894578}" presName="FiveConn_2-3" presStyleLbl="fgAccFollowNode1" presStyleIdx="1" presStyleCnt="4">
        <dgm:presLayoutVars>
          <dgm:bulletEnabled val="1"/>
        </dgm:presLayoutVars>
      </dgm:prSet>
      <dgm:spPr/>
      <dgm:t>
        <a:bodyPr/>
        <a:lstStyle/>
        <a:p>
          <a:endParaRPr lang="en-US"/>
        </a:p>
      </dgm:t>
    </dgm:pt>
    <dgm:pt modelId="{1DDD7F54-76D7-47E0-A8F8-E082F532C94D}" type="pres">
      <dgm:prSet presAssocID="{B88E5C0B-20B5-427F-A646-588CE4894578}" presName="FiveConn_3-4" presStyleLbl="fgAccFollowNode1" presStyleIdx="2" presStyleCnt="4">
        <dgm:presLayoutVars>
          <dgm:bulletEnabled val="1"/>
        </dgm:presLayoutVars>
      </dgm:prSet>
      <dgm:spPr/>
      <dgm:t>
        <a:bodyPr/>
        <a:lstStyle/>
        <a:p>
          <a:endParaRPr lang="en-US"/>
        </a:p>
      </dgm:t>
    </dgm:pt>
    <dgm:pt modelId="{0CC2AB20-25B8-4E21-927E-036B0B497C97}" type="pres">
      <dgm:prSet presAssocID="{B88E5C0B-20B5-427F-A646-588CE4894578}" presName="FiveConn_4-5" presStyleLbl="fgAccFollowNode1" presStyleIdx="3" presStyleCnt="4">
        <dgm:presLayoutVars>
          <dgm:bulletEnabled val="1"/>
        </dgm:presLayoutVars>
      </dgm:prSet>
      <dgm:spPr/>
      <dgm:t>
        <a:bodyPr/>
        <a:lstStyle/>
        <a:p>
          <a:endParaRPr lang="en-US"/>
        </a:p>
      </dgm:t>
    </dgm:pt>
    <dgm:pt modelId="{7BE3A0A1-F668-4B33-A915-D61D4EE6882A}" type="pres">
      <dgm:prSet presAssocID="{B88E5C0B-20B5-427F-A646-588CE4894578}" presName="FiveNodes_1_text" presStyleLbl="node1" presStyleIdx="4" presStyleCnt="5">
        <dgm:presLayoutVars>
          <dgm:bulletEnabled val="1"/>
        </dgm:presLayoutVars>
      </dgm:prSet>
      <dgm:spPr/>
      <dgm:t>
        <a:bodyPr/>
        <a:lstStyle/>
        <a:p>
          <a:endParaRPr lang="en-US"/>
        </a:p>
      </dgm:t>
    </dgm:pt>
    <dgm:pt modelId="{ED0F1011-E4AB-4882-8B74-0099B838D90D}" type="pres">
      <dgm:prSet presAssocID="{B88E5C0B-20B5-427F-A646-588CE4894578}" presName="FiveNodes_2_text" presStyleLbl="node1" presStyleIdx="4" presStyleCnt="5">
        <dgm:presLayoutVars>
          <dgm:bulletEnabled val="1"/>
        </dgm:presLayoutVars>
      </dgm:prSet>
      <dgm:spPr/>
      <dgm:t>
        <a:bodyPr/>
        <a:lstStyle/>
        <a:p>
          <a:endParaRPr lang="en-US"/>
        </a:p>
      </dgm:t>
    </dgm:pt>
    <dgm:pt modelId="{A6AFF4B7-74F1-4C7B-9441-E390F75DAC3E}" type="pres">
      <dgm:prSet presAssocID="{B88E5C0B-20B5-427F-A646-588CE4894578}" presName="FiveNodes_3_text" presStyleLbl="node1" presStyleIdx="4" presStyleCnt="5">
        <dgm:presLayoutVars>
          <dgm:bulletEnabled val="1"/>
        </dgm:presLayoutVars>
      </dgm:prSet>
      <dgm:spPr/>
      <dgm:t>
        <a:bodyPr/>
        <a:lstStyle/>
        <a:p>
          <a:endParaRPr lang="en-US"/>
        </a:p>
      </dgm:t>
    </dgm:pt>
    <dgm:pt modelId="{FAA015C5-6180-455F-85F2-95D598207E27}" type="pres">
      <dgm:prSet presAssocID="{B88E5C0B-20B5-427F-A646-588CE4894578}" presName="FiveNodes_4_text" presStyleLbl="node1" presStyleIdx="4" presStyleCnt="5">
        <dgm:presLayoutVars>
          <dgm:bulletEnabled val="1"/>
        </dgm:presLayoutVars>
      </dgm:prSet>
      <dgm:spPr/>
      <dgm:t>
        <a:bodyPr/>
        <a:lstStyle/>
        <a:p>
          <a:endParaRPr lang="en-US"/>
        </a:p>
      </dgm:t>
    </dgm:pt>
    <dgm:pt modelId="{F10FCEAE-77AE-4E43-9CCF-AF46A7D88E49}" type="pres">
      <dgm:prSet presAssocID="{B88E5C0B-20B5-427F-A646-588CE4894578}" presName="FiveNodes_5_text" presStyleLbl="node1" presStyleIdx="4" presStyleCnt="5">
        <dgm:presLayoutVars>
          <dgm:bulletEnabled val="1"/>
        </dgm:presLayoutVars>
      </dgm:prSet>
      <dgm:spPr/>
      <dgm:t>
        <a:bodyPr/>
        <a:lstStyle/>
        <a:p>
          <a:endParaRPr lang="en-US"/>
        </a:p>
      </dgm:t>
    </dgm:pt>
  </dgm:ptLst>
  <dgm:cxnLst>
    <dgm:cxn modelId="{AADB6A55-2F56-44FA-8BFD-40C1997FB5AB}" type="presOf" srcId="{928A3FE1-D621-47FF-ACE6-035DF8A566EB}" destId="{76031237-3EBB-47BC-A6E9-D0D582839EC3}" srcOrd="0" destOrd="0" presId="urn:microsoft.com/office/officeart/2005/8/layout/vProcess5"/>
    <dgm:cxn modelId="{67118264-2AF2-432F-A419-6D2FDE095A15}" type="presOf" srcId="{928A3FE1-D621-47FF-ACE6-035DF8A566EB}" destId="{7BE3A0A1-F668-4B33-A915-D61D4EE6882A}" srcOrd="1" destOrd="0" presId="urn:microsoft.com/office/officeart/2005/8/layout/vProcess5"/>
    <dgm:cxn modelId="{D3605253-287A-4319-92D7-029E26918C00}" type="presOf" srcId="{05B36A67-E9DD-4D9A-941D-71A6DFFFA175}" destId="{FAA015C5-6180-455F-85F2-95D598207E27}" srcOrd="1" destOrd="0" presId="urn:microsoft.com/office/officeart/2005/8/layout/vProcess5"/>
    <dgm:cxn modelId="{8B38619C-481E-442E-A705-C9CFEC8106C1}" srcId="{B88E5C0B-20B5-427F-A646-588CE4894578}" destId="{AD1115C2-BB71-440B-A32A-1796842D5203}" srcOrd="4" destOrd="0" parTransId="{76607D85-486E-43A4-80C1-2DD7625B1C1B}" sibTransId="{1715221C-15C3-474B-AEBC-A38EF130AEFA}"/>
    <dgm:cxn modelId="{ECA71BF7-3DB9-4EAD-9733-87A8F8FBCA2E}" type="presOf" srcId="{00D9A449-F6C1-4F2F-A734-E1865CC5613A}" destId="{A6AFF4B7-74F1-4C7B-9441-E390F75DAC3E}" srcOrd="1" destOrd="0" presId="urn:microsoft.com/office/officeart/2005/8/layout/vProcess5"/>
    <dgm:cxn modelId="{2BF67F0E-DEB3-4536-B852-3147B3DD6A92}" srcId="{B88E5C0B-20B5-427F-A646-588CE4894578}" destId="{EAC5C7AF-88D4-4AB4-94F2-8C64DE2B9E28}" srcOrd="1" destOrd="0" parTransId="{14828E8A-3B4C-46E2-A8B6-31563A7E1B71}" sibTransId="{A5E57C60-DAE4-4590-8071-D7FAA6B40858}"/>
    <dgm:cxn modelId="{0652315D-E434-44CD-B9B6-D52A221FF251}" srcId="{B88E5C0B-20B5-427F-A646-588CE4894578}" destId="{928A3FE1-D621-47FF-ACE6-035DF8A566EB}" srcOrd="0" destOrd="0" parTransId="{0DEEB7AC-A35F-404A-A04E-5DCDDA17CD00}" sibTransId="{4A772F51-4478-4EEF-BC8C-76E6772FC820}"/>
    <dgm:cxn modelId="{E9AAC7D7-6553-48A9-9844-49439BD145AF}" type="presOf" srcId="{B88E5C0B-20B5-427F-A646-588CE4894578}" destId="{47ACA8BC-4E56-4DD6-99FF-F30BB6468DAA}" srcOrd="0" destOrd="0" presId="urn:microsoft.com/office/officeart/2005/8/layout/vProcess5"/>
    <dgm:cxn modelId="{491E7CF2-917B-4EE4-9CC3-4A84AE0D56F6}" type="presOf" srcId="{A5E57C60-DAE4-4590-8071-D7FAA6B40858}" destId="{5E8DEB06-AB8E-4214-B03E-652D31FD818B}" srcOrd="0" destOrd="0" presId="urn:microsoft.com/office/officeart/2005/8/layout/vProcess5"/>
    <dgm:cxn modelId="{C1267D6F-50FB-487D-AB4C-F3D2452346E2}" type="presOf" srcId="{00D9A449-F6C1-4F2F-A734-E1865CC5613A}" destId="{81DA67D7-6CD6-422E-997B-6E3F51BF6771}" srcOrd="0" destOrd="0" presId="urn:microsoft.com/office/officeart/2005/8/layout/vProcess5"/>
    <dgm:cxn modelId="{2BE38D95-440D-41B5-8838-BA8FD0A166D0}" type="presOf" srcId="{068D1FFB-934F-460A-975F-B0E06253726E}" destId="{1DDD7F54-76D7-47E0-A8F8-E082F532C94D}" srcOrd="0" destOrd="0" presId="urn:microsoft.com/office/officeart/2005/8/layout/vProcess5"/>
    <dgm:cxn modelId="{E90B6203-E432-45A8-897F-130A03DC8090}" type="presOf" srcId="{EAC5C7AF-88D4-4AB4-94F2-8C64DE2B9E28}" destId="{ED0F1011-E4AB-4882-8B74-0099B838D90D}" srcOrd="1" destOrd="0" presId="urn:microsoft.com/office/officeart/2005/8/layout/vProcess5"/>
    <dgm:cxn modelId="{8898F4DE-3037-4470-8F4B-B747A986D365}" type="presOf" srcId="{CFB8F77B-A574-4374-B25E-6C3F610D7C2A}" destId="{0CC2AB20-25B8-4E21-927E-036B0B497C97}" srcOrd="0" destOrd="0" presId="urn:microsoft.com/office/officeart/2005/8/layout/vProcess5"/>
    <dgm:cxn modelId="{B9DADB39-2919-412E-846E-063355D0D948}" type="presOf" srcId="{05B36A67-E9DD-4D9A-941D-71A6DFFFA175}" destId="{F679CAEA-E951-4650-AA22-42BDDFDAB9C3}" srcOrd="0" destOrd="0" presId="urn:microsoft.com/office/officeart/2005/8/layout/vProcess5"/>
    <dgm:cxn modelId="{BCDA930A-622D-407A-B584-5CFB4AA72B1A}" srcId="{B88E5C0B-20B5-427F-A646-588CE4894578}" destId="{05B36A67-E9DD-4D9A-941D-71A6DFFFA175}" srcOrd="3" destOrd="0" parTransId="{491A6529-E9C6-4837-92A9-B1DE2663505C}" sibTransId="{CFB8F77B-A574-4374-B25E-6C3F610D7C2A}"/>
    <dgm:cxn modelId="{F5FB9AD9-6DB5-4735-BA50-D5354A6932B2}" type="presOf" srcId="{4A772F51-4478-4EEF-BC8C-76E6772FC820}" destId="{B56E3660-870E-4BB5-850A-6DFDAD7FFFA5}" srcOrd="0" destOrd="0" presId="urn:microsoft.com/office/officeart/2005/8/layout/vProcess5"/>
    <dgm:cxn modelId="{A88DB8AC-B475-4485-AE51-66A9B026356B}" type="presOf" srcId="{AD1115C2-BB71-440B-A32A-1796842D5203}" destId="{F10FCEAE-77AE-4E43-9CCF-AF46A7D88E49}" srcOrd="1" destOrd="0" presId="urn:microsoft.com/office/officeart/2005/8/layout/vProcess5"/>
    <dgm:cxn modelId="{340E4FA6-8C7B-4A35-AA0A-7C9230176863}" srcId="{B88E5C0B-20B5-427F-A646-588CE4894578}" destId="{E5A20A9B-D67D-4577-A652-5D8FC1D3237A}" srcOrd="5" destOrd="0" parTransId="{CF6CCC64-D765-414A-AA49-68BE26A08F7A}" sibTransId="{4A5571FF-1811-4E9A-8886-E4A721D96652}"/>
    <dgm:cxn modelId="{D82AF8CB-F044-48E2-9C87-D106973FDBE7}" type="presOf" srcId="{AD1115C2-BB71-440B-A32A-1796842D5203}" destId="{7F8D097F-E3E3-466D-9FB9-8C1544A8F6A6}" srcOrd="0" destOrd="0" presId="urn:microsoft.com/office/officeart/2005/8/layout/vProcess5"/>
    <dgm:cxn modelId="{8B494EED-4C5C-4415-B2B4-62C8743AE04B}" srcId="{B88E5C0B-20B5-427F-A646-588CE4894578}" destId="{00D9A449-F6C1-4F2F-A734-E1865CC5613A}" srcOrd="2" destOrd="0" parTransId="{50C1729D-50FB-4F5C-8DDF-E26CB4DBB15F}" sibTransId="{068D1FFB-934F-460A-975F-B0E06253726E}"/>
    <dgm:cxn modelId="{29D952DE-50EB-4542-93B0-442FFC36AA14}" type="presOf" srcId="{EAC5C7AF-88D4-4AB4-94F2-8C64DE2B9E28}" destId="{0B8D96C9-5210-4C63-9563-0777D57ED56E}" srcOrd="0" destOrd="0" presId="urn:microsoft.com/office/officeart/2005/8/layout/vProcess5"/>
    <dgm:cxn modelId="{E4361897-873B-4FDA-BC2C-6163A179A02C}" type="presParOf" srcId="{47ACA8BC-4E56-4DD6-99FF-F30BB6468DAA}" destId="{A84E1A61-1F20-47D8-8BAC-B767D37D7DEE}" srcOrd="0" destOrd="0" presId="urn:microsoft.com/office/officeart/2005/8/layout/vProcess5"/>
    <dgm:cxn modelId="{CC8CBEF9-4D8B-4B62-9AB3-AB0CC83920CB}" type="presParOf" srcId="{47ACA8BC-4E56-4DD6-99FF-F30BB6468DAA}" destId="{76031237-3EBB-47BC-A6E9-D0D582839EC3}" srcOrd="1" destOrd="0" presId="urn:microsoft.com/office/officeart/2005/8/layout/vProcess5"/>
    <dgm:cxn modelId="{3C6912F4-AAC6-44A3-9E72-DC0AF8559A68}" type="presParOf" srcId="{47ACA8BC-4E56-4DD6-99FF-F30BB6468DAA}" destId="{0B8D96C9-5210-4C63-9563-0777D57ED56E}" srcOrd="2" destOrd="0" presId="urn:microsoft.com/office/officeart/2005/8/layout/vProcess5"/>
    <dgm:cxn modelId="{2796FF0B-FC96-4F1C-8E48-29BC465E3A7C}" type="presParOf" srcId="{47ACA8BC-4E56-4DD6-99FF-F30BB6468DAA}" destId="{81DA67D7-6CD6-422E-997B-6E3F51BF6771}" srcOrd="3" destOrd="0" presId="urn:microsoft.com/office/officeart/2005/8/layout/vProcess5"/>
    <dgm:cxn modelId="{EEE27F77-BCAE-4E97-B10C-6D02F096899F}" type="presParOf" srcId="{47ACA8BC-4E56-4DD6-99FF-F30BB6468DAA}" destId="{F679CAEA-E951-4650-AA22-42BDDFDAB9C3}" srcOrd="4" destOrd="0" presId="urn:microsoft.com/office/officeart/2005/8/layout/vProcess5"/>
    <dgm:cxn modelId="{5A677BF9-EDFC-418C-ABDC-0DC16F021C4E}" type="presParOf" srcId="{47ACA8BC-4E56-4DD6-99FF-F30BB6468DAA}" destId="{7F8D097F-E3E3-466D-9FB9-8C1544A8F6A6}" srcOrd="5" destOrd="0" presId="urn:microsoft.com/office/officeart/2005/8/layout/vProcess5"/>
    <dgm:cxn modelId="{F6065AB3-B398-4A54-B8A8-8B4E93CC219D}" type="presParOf" srcId="{47ACA8BC-4E56-4DD6-99FF-F30BB6468DAA}" destId="{B56E3660-870E-4BB5-850A-6DFDAD7FFFA5}" srcOrd="6" destOrd="0" presId="urn:microsoft.com/office/officeart/2005/8/layout/vProcess5"/>
    <dgm:cxn modelId="{4FAD214D-8F5A-44DF-93E4-B8E0D4B5A75D}" type="presParOf" srcId="{47ACA8BC-4E56-4DD6-99FF-F30BB6468DAA}" destId="{5E8DEB06-AB8E-4214-B03E-652D31FD818B}" srcOrd="7" destOrd="0" presId="urn:microsoft.com/office/officeart/2005/8/layout/vProcess5"/>
    <dgm:cxn modelId="{072001C6-0096-4DD0-A45D-90B6C5F00E34}" type="presParOf" srcId="{47ACA8BC-4E56-4DD6-99FF-F30BB6468DAA}" destId="{1DDD7F54-76D7-47E0-A8F8-E082F532C94D}" srcOrd="8" destOrd="0" presId="urn:microsoft.com/office/officeart/2005/8/layout/vProcess5"/>
    <dgm:cxn modelId="{07B9A7DC-FACA-4CA7-80C5-BCF132D54E1E}" type="presParOf" srcId="{47ACA8BC-4E56-4DD6-99FF-F30BB6468DAA}" destId="{0CC2AB20-25B8-4E21-927E-036B0B497C97}" srcOrd="9" destOrd="0" presId="urn:microsoft.com/office/officeart/2005/8/layout/vProcess5"/>
    <dgm:cxn modelId="{772F2DE5-D0DA-49D5-B8CD-3F59AFCBA72B}" type="presParOf" srcId="{47ACA8BC-4E56-4DD6-99FF-F30BB6468DAA}" destId="{7BE3A0A1-F668-4B33-A915-D61D4EE6882A}" srcOrd="10" destOrd="0" presId="urn:microsoft.com/office/officeart/2005/8/layout/vProcess5"/>
    <dgm:cxn modelId="{FFE9B22A-963E-4CEF-9A2E-518012E997A8}" type="presParOf" srcId="{47ACA8BC-4E56-4DD6-99FF-F30BB6468DAA}" destId="{ED0F1011-E4AB-4882-8B74-0099B838D90D}" srcOrd="11" destOrd="0" presId="urn:microsoft.com/office/officeart/2005/8/layout/vProcess5"/>
    <dgm:cxn modelId="{DDF0C668-559E-46C7-AF2A-47214215F789}" type="presParOf" srcId="{47ACA8BC-4E56-4DD6-99FF-F30BB6468DAA}" destId="{A6AFF4B7-74F1-4C7B-9441-E390F75DAC3E}" srcOrd="12" destOrd="0" presId="urn:microsoft.com/office/officeart/2005/8/layout/vProcess5"/>
    <dgm:cxn modelId="{7B4EF8A7-09CB-497D-84D9-D9BE8514C328}" type="presParOf" srcId="{47ACA8BC-4E56-4DD6-99FF-F30BB6468DAA}" destId="{FAA015C5-6180-455F-85F2-95D598207E27}" srcOrd="13" destOrd="0" presId="urn:microsoft.com/office/officeart/2005/8/layout/vProcess5"/>
    <dgm:cxn modelId="{51FA1E81-9B93-4237-9FDB-CA4AF6202F0E}" type="presParOf" srcId="{47ACA8BC-4E56-4DD6-99FF-F30BB6468DAA}" destId="{F10FCEAE-77AE-4E43-9CCF-AF46A7D88E4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2C37FE-5594-4435-BB2E-FC98D3347AB2}"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6DEA3A69-E735-43C0-A2E1-2F2053F539C3}">
      <dgm:prSet phldrT="[Text]"/>
      <dgm:spPr/>
      <dgm:t>
        <a:bodyPr/>
        <a:lstStyle/>
        <a:p>
          <a:r>
            <a:rPr lang="en-US" b="1" dirty="0" smtClean="0"/>
            <a:t>Specify Measures</a:t>
          </a:r>
          <a:endParaRPr lang="en-US" b="1" dirty="0"/>
        </a:p>
      </dgm:t>
    </dgm:pt>
    <dgm:pt modelId="{900DAED3-9EB2-4D35-AB67-EF5F6F1D9E65}" type="parTrans" cxnId="{0DB18C38-9C9A-48F6-8AE9-2095A1BEEEF4}">
      <dgm:prSet/>
      <dgm:spPr/>
      <dgm:t>
        <a:bodyPr/>
        <a:lstStyle/>
        <a:p>
          <a:endParaRPr lang="en-US" b="1"/>
        </a:p>
      </dgm:t>
    </dgm:pt>
    <dgm:pt modelId="{037D1E7C-1EE6-44D5-88F3-2ADD123EB8A9}" type="sibTrans" cxnId="{0DB18C38-9C9A-48F6-8AE9-2095A1BEEEF4}">
      <dgm:prSet/>
      <dgm:spPr/>
      <dgm:t>
        <a:bodyPr/>
        <a:lstStyle/>
        <a:p>
          <a:endParaRPr lang="en-US" b="1"/>
        </a:p>
      </dgm:t>
    </dgm:pt>
    <dgm:pt modelId="{28A6CDDC-593A-4237-9385-AA695F7ED503}">
      <dgm:prSet phldrT="[Text]"/>
      <dgm:spPr/>
      <dgm:t>
        <a:bodyPr/>
        <a:lstStyle/>
        <a:p>
          <a:r>
            <a:rPr lang="en-US" b="1" dirty="0" smtClean="0"/>
            <a:t>Define Compliance</a:t>
          </a:r>
          <a:endParaRPr lang="en-US" b="1" dirty="0"/>
        </a:p>
      </dgm:t>
    </dgm:pt>
    <dgm:pt modelId="{BC3A2280-7B93-4D5E-AE26-8A0EBB254332}" type="parTrans" cxnId="{B327BABE-8E4A-452B-B8CB-BF826E0AA52B}">
      <dgm:prSet/>
      <dgm:spPr/>
      <dgm:t>
        <a:bodyPr/>
        <a:lstStyle/>
        <a:p>
          <a:endParaRPr lang="en-US" b="1"/>
        </a:p>
      </dgm:t>
    </dgm:pt>
    <dgm:pt modelId="{A125E974-AC6A-44F1-877A-2D57236EBEA5}" type="sibTrans" cxnId="{B327BABE-8E4A-452B-B8CB-BF826E0AA52B}">
      <dgm:prSet/>
      <dgm:spPr/>
      <dgm:t>
        <a:bodyPr/>
        <a:lstStyle/>
        <a:p>
          <a:endParaRPr lang="en-US" b="1"/>
        </a:p>
      </dgm:t>
    </dgm:pt>
    <dgm:pt modelId="{2F79DB09-926D-4871-B3CB-EDD3D2ED7BCD}">
      <dgm:prSet phldrT="[Text]"/>
      <dgm:spPr/>
      <dgm:t>
        <a:bodyPr/>
        <a:lstStyle/>
        <a:p>
          <a:r>
            <a:rPr lang="en-US" b="1" dirty="0" smtClean="0"/>
            <a:t>Define Excellence</a:t>
          </a:r>
          <a:endParaRPr lang="en-US" b="1" dirty="0"/>
        </a:p>
      </dgm:t>
    </dgm:pt>
    <dgm:pt modelId="{84C74856-0252-49DD-8BF9-104BE038568A}" type="parTrans" cxnId="{0CD8583D-226C-4902-BFD1-28459228BA3C}">
      <dgm:prSet/>
      <dgm:spPr/>
      <dgm:t>
        <a:bodyPr/>
        <a:lstStyle/>
        <a:p>
          <a:endParaRPr lang="en-US" b="1"/>
        </a:p>
      </dgm:t>
    </dgm:pt>
    <dgm:pt modelId="{3806703D-8290-49A2-A2F4-D372A41D4B7F}" type="sibTrans" cxnId="{0CD8583D-226C-4902-BFD1-28459228BA3C}">
      <dgm:prSet/>
      <dgm:spPr/>
      <dgm:t>
        <a:bodyPr/>
        <a:lstStyle/>
        <a:p>
          <a:endParaRPr lang="en-US" b="1"/>
        </a:p>
      </dgm:t>
    </dgm:pt>
    <dgm:pt modelId="{127AFAA8-D90C-4D0A-90D9-EA4D6473C4E0}">
      <dgm:prSet phldrT="[Text]"/>
      <dgm:spPr/>
      <dgm:t>
        <a:bodyPr/>
        <a:lstStyle/>
        <a:p>
          <a:r>
            <a:rPr lang="en-US" b="1" dirty="0" smtClean="0"/>
            <a:t>Measurement &amp; Analysis</a:t>
          </a:r>
          <a:endParaRPr lang="en-US" b="1" dirty="0"/>
        </a:p>
      </dgm:t>
    </dgm:pt>
    <dgm:pt modelId="{73AD66DD-72C3-4C40-B286-8145483E0404}" type="parTrans" cxnId="{85E02383-C371-4857-8C90-646CF198C153}">
      <dgm:prSet/>
      <dgm:spPr/>
      <dgm:t>
        <a:bodyPr/>
        <a:lstStyle/>
        <a:p>
          <a:endParaRPr lang="en-US" b="1"/>
        </a:p>
      </dgm:t>
    </dgm:pt>
    <dgm:pt modelId="{B99E8015-D2BD-45C6-A796-705319080826}" type="sibTrans" cxnId="{85E02383-C371-4857-8C90-646CF198C153}">
      <dgm:prSet/>
      <dgm:spPr/>
      <dgm:t>
        <a:bodyPr/>
        <a:lstStyle/>
        <a:p>
          <a:endParaRPr lang="en-US" b="1"/>
        </a:p>
      </dgm:t>
    </dgm:pt>
    <dgm:pt modelId="{1A6D66E7-84E1-4E3A-81E5-D2622A565C2B}">
      <dgm:prSet phldrT="[Text]"/>
      <dgm:spPr/>
      <dgm:t>
        <a:bodyPr/>
        <a:lstStyle/>
        <a:p>
          <a:r>
            <a:rPr lang="en-US" b="1" dirty="0" smtClean="0"/>
            <a:t>PDSA-Plan, Do, Study, Act</a:t>
          </a:r>
          <a:endParaRPr lang="en-US" b="1" dirty="0"/>
        </a:p>
      </dgm:t>
    </dgm:pt>
    <dgm:pt modelId="{4C62F817-AEE5-4CA6-B329-C66F0A490CD4}" type="parTrans" cxnId="{43DE3D79-5B39-4669-8773-E1AD38C1D17F}">
      <dgm:prSet/>
      <dgm:spPr/>
      <dgm:t>
        <a:bodyPr/>
        <a:lstStyle/>
        <a:p>
          <a:endParaRPr lang="en-US" b="1"/>
        </a:p>
      </dgm:t>
    </dgm:pt>
    <dgm:pt modelId="{46DFB5B9-1032-454A-A09A-E2790DD4B9E0}" type="sibTrans" cxnId="{43DE3D79-5B39-4669-8773-E1AD38C1D17F}">
      <dgm:prSet/>
      <dgm:spPr/>
      <dgm:t>
        <a:bodyPr/>
        <a:lstStyle/>
        <a:p>
          <a:endParaRPr lang="en-US" b="1"/>
        </a:p>
      </dgm:t>
    </dgm:pt>
    <dgm:pt modelId="{74723299-8CA5-4A61-BF35-C308BF8C9858}" type="pres">
      <dgm:prSet presAssocID="{8D2C37FE-5594-4435-BB2E-FC98D3347AB2}" presName="Name0" presStyleCnt="0">
        <dgm:presLayoutVars>
          <dgm:dir/>
          <dgm:resizeHandles val="exact"/>
        </dgm:presLayoutVars>
      </dgm:prSet>
      <dgm:spPr/>
      <dgm:t>
        <a:bodyPr/>
        <a:lstStyle/>
        <a:p>
          <a:endParaRPr lang="en-US"/>
        </a:p>
      </dgm:t>
    </dgm:pt>
    <dgm:pt modelId="{632AAB79-0D77-4CA2-B8CF-C66BF1A5D820}" type="pres">
      <dgm:prSet presAssocID="{8D2C37FE-5594-4435-BB2E-FC98D3347AB2}" presName="cycle" presStyleCnt="0"/>
      <dgm:spPr/>
    </dgm:pt>
    <dgm:pt modelId="{C489818D-C034-48FB-811E-AEBC1269E3B4}" type="pres">
      <dgm:prSet presAssocID="{6DEA3A69-E735-43C0-A2E1-2F2053F539C3}" presName="nodeFirstNode" presStyleLbl="node1" presStyleIdx="0" presStyleCnt="5">
        <dgm:presLayoutVars>
          <dgm:bulletEnabled val="1"/>
        </dgm:presLayoutVars>
      </dgm:prSet>
      <dgm:spPr/>
      <dgm:t>
        <a:bodyPr/>
        <a:lstStyle/>
        <a:p>
          <a:endParaRPr lang="en-US"/>
        </a:p>
      </dgm:t>
    </dgm:pt>
    <dgm:pt modelId="{B49EC4A4-62BE-43AC-A0BC-A6486ADB38E4}" type="pres">
      <dgm:prSet presAssocID="{037D1E7C-1EE6-44D5-88F3-2ADD123EB8A9}" presName="sibTransFirstNode" presStyleLbl="bgShp" presStyleIdx="0" presStyleCnt="1"/>
      <dgm:spPr/>
      <dgm:t>
        <a:bodyPr/>
        <a:lstStyle/>
        <a:p>
          <a:endParaRPr lang="en-US"/>
        </a:p>
      </dgm:t>
    </dgm:pt>
    <dgm:pt modelId="{4E6F25F3-32B4-403F-B85A-EF4CF69C1B2B}" type="pres">
      <dgm:prSet presAssocID="{28A6CDDC-593A-4237-9385-AA695F7ED503}" presName="nodeFollowingNodes" presStyleLbl="node1" presStyleIdx="1" presStyleCnt="5">
        <dgm:presLayoutVars>
          <dgm:bulletEnabled val="1"/>
        </dgm:presLayoutVars>
      </dgm:prSet>
      <dgm:spPr/>
      <dgm:t>
        <a:bodyPr/>
        <a:lstStyle/>
        <a:p>
          <a:endParaRPr lang="en-US"/>
        </a:p>
      </dgm:t>
    </dgm:pt>
    <dgm:pt modelId="{692CD0F2-F6E7-4222-A888-1E613A55C6E6}" type="pres">
      <dgm:prSet presAssocID="{2F79DB09-926D-4871-B3CB-EDD3D2ED7BCD}" presName="nodeFollowingNodes" presStyleLbl="node1" presStyleIdx="2" presStyleCnt="5">
        <dgm:presLayoutVars>
          <dgm:bulletEnabled val="1"/>
        </dgm:presLayoutVars>
      </dgm:prSet>
      <dgm:spPr/>
      <dgm:t>
        <a:bodyPr/>
        <a:lstStyle/>
        <a:p>
          <a:endParaRPr lang="en-US"/>
        </a:p>
      </dgm:t>
    </dgm:pt>
    <dgm:pt modelId="{7C852C81-50AB-4DD7-818B-CA4F9E3DD093}" type="pres">
      <dgm:prSet presAssocID="{127AFAA8-D90C-4D0A-90D9-EA4D6473C4E0}" presName="nodeFollowingNodes" presStyleLbl="node1" presStyleIdx="3" presStyleCnt="5">
        <dgm:presLayoutVars>
          <dgm:bulletEnabled val="1"/>
        </dgm:presLayoutVars>
      </dgm:prSet>
      <dgm:spPr/>
      <dgm:t>
        <a:bodyPr/>
        <a:lstStyle/>
        <a:p>
          <a:endParaRPr lang="en-US"/>
        </a:p>
      </dgm:t>
    </dgm:pt>
    <dgm:pt modelId="{C7C74AE6-7452-4208-95CA-BE0151F5B1DA}" type="pres">
      <dgm:prSet presAssocID="{1A6D66E7-84E1-4E3A-81E5-D2622A565C2B}" presName="nodeFollowingNodes" presStyleLbl="node1" presStyleIdx="4" presStyleCnt="5">
        <dgm:presLayoutVars>
          <dgm:bulletEnabled val="1"/>
        </dgm:presLayoutVars>
      </dgm:prSet>
      <dgm:spPr/>
      <dgm:t>
        <a:bodyPr/>
        <a:lstStyle/>
        <a:p>
          <a:endParaRPr lang="en-US"/>
        </a:p>
      </dgm:t>
    </dgm:pt>
  </dgm:ptLst>
  <dgm:cxnLst>
    <dgm:cxn modelId="{B327BABE-8E4A-452B-B8CB-BF826E0AA52B}" srcId="{8D2C37FE-5594-4435-BB2E-FC98D3347AB2}" destId="{28A6CDDC-593A-4237-9385-AA695F7ED503}" srcOrd="1" destOrd="0" parTransId="{BC3A2280-7B93-4D5E-AE26-8A0EBB254332}" sibTransId="{A125E974-AC6A-44F1-877A-2D57236EBEA5}"/>
    <dgm:cxn modelId="{93712DD9-143F-44BC-BA1D-4788D0F18315}" type="presOf" srcId="{6DEA3A69-E735-43C0-A2E1-2F2053F539C3}" destId="{C489818D-C034-48FB-811E-AEBC1269E3B4}" srcOrd="0" destOrd="0" presId="urn:microsoft.com/office/officeart/2005/8/layout/cycle3"/>
    <dgm:cxn modelId="{43DE3D79-5B39-4669-8773-E1AD38C1D17F}" srcId="{8D2C37FE-5594-4435-BB2E-FC98D3347AB2}" destId="{1A6D66E7-84E1-4E3A-81E5-D2622A565C2B}" srcOrd="4" destOrd="0" parTransId="{4C62F817-AEE5-4CA6-B329-C66F0A490CD4}" sibTransId="{46DFB5B9-1032-454A-A09A-E2790DD4B9E0}"/>
    <dgm:cxn modelId="{0CD8583D-226C-4902-BFD1-28459228BA3C}" srcId="{8D2C37FE-5594-4435-BB2E-FC98D3347AB2}" destId="{2F79DB09-926D-4871-B3CB-EDD3D2ED7BCD}" srcOrd="2" destOrd="0" parTransId="{84C74856-0252-49DD-8BF9-104BE038568A}" sibTransId="{3806703D-8290-49A2-A2F4-D372A41D4B7F}"/>
    <dgm:cxn modelId="{CCBFA383-F5B5-4205-9699-593185EEAE2D}" type="presOf" srcId="{037D1E7C-1EE6-44D5-88F3-2ADD123EB8A9}" destId="{B49EC4A4-62BE-43AC-A0BC-A6486ADB38E4}" srcOrd="0" destOrd="0" presId="urn:microsoft.com/office/officeart/2005/8/layout/cycle3"/>
    <dgm:cxn modelId="{1F527FEE-99F2-45C4-827F-0B4A65E3E9BC}" type="presOf" srcId="{2F79DB09-926D-4871-B3CB-EDD3D2ED7BCD}" destId="{692CD0F2-F6E7-4222-A888-1E613A55C6E6}" srcOrd="0" destOrd="0" presId="urn:microsoft.com/office/officeart/2005/8/layout/cycle3"/>
    <dgm:cxn modelId="{1F5C220D-2791-4E78-8F0D-7EF3C85095F4}" type="presOf" srcId="{127AFAA8-D90C-4D0A-90D9-EA4D6473C4E0}" destId="{7C852C81-50AB-4DD7-818B-CA4F9E3DD093}" srcOrd="0" destOrd="0" presId="urn:microsoft.com/office/officeart/2005/8/layout/cycle3"/>
    <dgm:cxn modelId="{85E02383-C371-4857-8C90-646CF198C153}" srcId="{8D2C37FE-5594-4435-BB2E-FC98D3347AB2}" destId="{127AFAA8-D90C-4D0A-90D9-EA4D6473C4E0}" srcOrd="3" destOrd="0" parTransId="{73AD66DD-72C3-4C40-B286-8145483E0404}" sibTransId="{B99E8015-D2BD-45C6-A796-705319080826}"/>
    <dgm:cxn modelId="{86F2B510-7501-491F-A2C7-3568964CDB5B}" type="presOf" srcId="{28A6CDDC-593A-4237-9385-AA695F7ED503}" destId="{4E6F25F3-32B4-403F-B85A-EF4CF69C1B2B}" srcOrd="0" destOrd="0" presId="urn:microsoft.com/office/officeart/2005/8/layout/cycle3"/>
    <dgm:cxn modelId="{F70D9E1C-A48C-4060-90AC-40CDF52CB2A1}" type="presOf" srcId="{8D2C37FE-5594-4435-BB2E-FC98D3347AB2}" destId="{74723299-8CA5-4A61-BF35-C308BF8C9858}" srcOrd="0" destOrd="0" presId="urn:microsoft.com/office/officeart/2005/8/layout/cycle3"/>
    <dgm:cxn modelId="{0DB18C38-9C9A-48F6-8AE9-2095A1BEEEF4}" srcId="{8D2C37FE-5594-4435-BB2E-FC98D3347AB2}" destId="{6DEA3A69-E735-43C0-A2E1-2F2053F539C3}" srcOrd="0" destOrd="0" parTransId="{900DAED3-9EB2-4D35-AB67-EF5F6F1D9E65}" sibTransId="{037D1E7C-1EE6-44D5-88F3-2ADD123EB8A9}"/>
    <dgm:cxn modelId="{C952F55A-C4CF-4E58-B258-520DBDD75B54}" type="presOf" srcId="{1A6D66E7-84E1-4E3A-81E5-D2622A565C2B}" destId="{C7C74AE6-7452-4208-95CA-BE0151F5B1DA}" srcOrd="0" destOrd="0" presId="urn:microsoft.com/office/officeart/2005/8/layout/cycle3"/>
    <dgm:cxn modelId="{9EEA1ECF-15AA-4CED-8BA5-877872AFC4D5}" type="presParOf" srcId="{74723299-8CA5-4A61-BF35-C308BF8C9858}" destId="{632AAB79-0D77-4CA2-B8CF-C66BF1A5D820}" srcOrd="0" destOrd="0" presId="urn:microsoft.com/office/officeart/2005/8/layout/cycle3"/>
    <dgm:cxn modelId="{996C02EC-43D8-45E9-9E08-A1330BE21172}" type="presParOf" srcId="{632AAB79-0D77-4CA2-B8CF-C66BF1A5D820}" destId="{C489818D-C034-48FB-811E-AEBC1269E3B4}" srcOrd="0" destOrd="0" presId="urn:microsoft.com/office/officeart/2005/8/layout/cycle3"/>
    <dgm:cxn modelId="{DB893DDB-ABEA-4C41-931E-CDF703067677}" type="presParOf" srcId="{632AAB79-0D77-4CA2-B8CF-C66BF1A5D820}" destId="{B49EC4A4-62BE-43AC-A0BC-A6486ADB38E4}" srcOrd="1" destOrd="0" presId="urn:microsoft.com/office/officeart/2005/8/layout/cycle3"/>
    <dgm:cxn modelId="{F7D4FC05-7121-4024-B082-272776A956D9}" type="presParOf" srcId="{632AAB79-0D77-4CA2-B8CF-C66BF1A5D820}" destId="{4E6F25F3-32B4-403F-B85A-EF4CF69C1B2B}" srcOrd="2" destOrd="0" presId="urn:microsoft.com/office/officeart/2005/8/layout/cycle3"/>
    <dgm:cxn modelId="{FE1CC607-6BE3-4020-80BB-66AB70EFBF3F}" type="presParOf" srcId="{632AAB79-0D77-4CA2-B8CF-C66BF1A5D820}" destId="{692CD0F2-F6E7-4222-A888-1E613A55C6E6}" srcOrd="3" destOrd="0" presId="urn:microsoft.com/office/officeart/2005/8/layout/cycle3"/>
    <dgm:cxn modelId="{546FFB4F-8051-4A34-BF03-3918907E6692}" type="presParOf" srcId="{632AAB79-0D77-4CA2-B8CF-C66BF1A5D820}" destId="{7C852C81-50AB-4DD7-818B-CA4F9E3DD093}" srcOrd="4" destOrd="0" presId="urn:microsoft.com/office/officeart/2005/8/layout/cycle3"/>
    <dgm:cxn modelId="{15223EF0-E243-42DA-9505-A0349D9FC3A5}" type="presParOf" srcId="{632AAB79-0D77-4CA2-B8CF-C66BF1A5D820}" destId="{C7C74AE6-7452-4208-95CA-BE0151F5B1DA}"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0D46A0-8902-4281-A101-F19F0014E44A}"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30BE7E4E-4856-4174-8FCE-FC8C27F4D3E1}">
      <dgm:prSet phldrT="[Text]"/>
      <dgm:spPr/>
      <dgm:t>
        <a:bodyPr/>
        <a:lstStyle/>
        <a:p>
          <a:r>
            <a:rPr lang="en-US" b="1" dirty="0" smtClean="0"/>
            <a:t>Practice Manager</a:t>
          </a:r>
          <a:endParaRPr lang="en-US" b="1" dirty="0"/>
        </a:p>
      </dgm:t>
    </dgm:pt>
    <dgm:pt modelId="{F53754C6-EAA4-4A90-8740-D71CD8E5815D}" type="parTrans" cxnId="{5C2C830D-DDF3-4D33-89C9-F796E673535F}">
      <dgm:prSet/>
      <dgm:spPr/>
      <dgm:t>
        <a:bodyPr/>
        <a:lstStyle/>
        <a:p>
          <a:endParaRPr lang="en-US" b="1"/>
        </a:p>
      </dgm:t>
    </dgm:pt>
    <dgm:pt modelId="{74431F03-1BFC-4160-8A23-A6491E6BAFB1}" type="sibTrans" cxnId="{5C2C830D-DDF3-4D33-89C9-F796E673535F}">
      <dgm:prSet/>
      <dgm:spPr/>
      <dgm:t>
        <a:bodyPr/>
        <a:lstStyle/>
        <a:p>
          <a:endParaRPr lang="en-US" b="1"/>
        </a:p>
      </dgm:t>
    </dgm:pt>
    <dgm:pt modelId="{8CB13846-E6EE-4FE0-B46C-EE9A25BD39BE}">
      <dgm:prSet phldrT="[Text]"/>
      <dgm:spPr/>
      <dgm:t>
        <a:bodyPr/>
        <a:lstStyle/>
        <a:p>
          <a:r>
            <a:rPr lang="en-US" b="1" dirty="0" smtClean="0"/>
            <a:t>Provider Team</a:t>
          </a:r>
          <a:endParaRPr lang="en-US" b="1" dirty="0"/>
        </a:p>
      </dgm:t>
    </dgm:pt>
    <dgm:pt modelId="{9DDA1D9B-12F5-47BC-94B7-2D312AF85533}" type="parTrans" cxnId="{48888AC2-49EA-451F-9AC6-FA64287630D8}">
      <dgm:prSet/>
      <dgm:spPr/>
      <dgm:t>
        <a:bodyPr/>
        <a:lstStyle/>
        <a:p>
          <a:endParaRPr lang="en-US" b="1"/>
        </a:p>
      </dgm:t>
    </dgm:pt>
    <dgm:pt modelId="{A49347A4-681E-4C7D-9398-0060FB432A55}" type="sibTrans" cxnId="{48888AC2-49EA-451F-9AC6-FA64287630D8}">
      <dgm:prSet/>
      <dgm:spPr/>
      <dgm:t>
        <a:bodyPr/>
        <a:lstStyle/>
        <a:p>
          <a:endParaRPr lang="en-US" b="1"/>
        </a:p>
      </dgm:t>
    </dgm:pt>
    <dgm:pt modelId="{1FEC225D-677A-46B5-869B-046694038067}">
      <dgm:prSet phldrT="[Text]"/>
      <dgm:spPr/>
      <dgm:t>
        <a:bodyPr/>
        <a:lstStyle/>
        <a:p>
          <a:r>
            <a:rPr lang="en-US" b="1" dirty="0" smtClean="0"/>
            <a:t>Student Leaders</a:t>
          </a:r>
          <a:endParaRPr lang="en-US" b="1" dirty="0"/>
        </a:p>
      </dgm:t>
    </dgm:pt>
    <dgm:pt modelId="{3043483E-D4DB-42FC-91D0-8F8F2CB45641}" type="parTrans" cxnId="{02371DCA-7EA8-4140-8DDA-73069481D4FE}">
      <dgm:prSet/>
      <dgm:spPr/>
      <dgm:t>
        <a:bodyPr/>
        <a:lstStyle/>
        <a:p>
          <a:endParaRPr lang="en-US" b="1"/>
        </a:p>
      </dgm:t>
    </dgm:pt>
    <dgm:pt modelId="{B51DAD54-9990-426C-A6CE-0830E19B99E4}" type="sibTrans" cxnId="{02371DCA-7EA8-4140-8DDA-73069481D4FE}">
      <dgm:prSet/>
      <dgm:spPr/>
      <dgm:t>
        <a:bodyPr/>
        <a:lstStyle/>
        <a:p>
          <a:endParaRPr lang="en-US" b="1"/>
        </a:p>
      </dgm:t>
    </dgm:pt>
    <dgm:pt modelId="{3D0131B8-1184-4BC1-B563-8A7FC080EBF1}">
      <dgm:prSet phldrT="[Text]"/>
      <dgm:spPr/>
      <dgm:t>
        <a:bodyPr/>
        <a:lstStyle/>
        <a:p>
          <a:r>
            <a:rPr lang="en-US" b="1" dirty="0" smtClean="0"/>
            <a:t>Clinic Staff</a:t>
          </a:r>
          <a:endParaRPr lang="en-US" b="1" dirty="0"/>
        </a:p>
      </dgm:t>
    </dgm:pt>
    <dgm:pt modelId="{72A57810-86B8-4491-9D89-7CCFEFF1B5B2}" type="parTrans" cxnId="{6211C897-983D-4852-9CF9-2DF705D3EF7D}">
      <dgm:prSet/>
      <dgm:spPr/>
      <dgm:t>
        <a:bodyPr/>
        <a:lstStyle/>
        <a:p>
          <a:endParaRPr lang="en-US" b="1"/>
        </a:p>
      </dgm:t>
    </dgm:pt>
    <dgm:pt modelId="{461AEAA1-D1E9-4E0B-B38E-2F21AA610750}" type="sibTrans" cxnId="{6211C897-983D-4852-9CF9-2DF705D3EF7D}">
      <dgm:prSet/>
      <dgm:spPr/>
      <dgm:t>
        <a:bodyPr/>
        <a:lstStyle/>
        <a:p>
          <a:endParaRPr lang="en-US" b="1"/>
        </a:p>
      </dgm:t>
    </dgm:pt>
    <dgm:pt modelId="{D4D09838-C624-4CAC-96C1-DB2C5EB2300E}">
      <dgm:prSet phldrT="[Text]"/>
      <dgm:spPr/>
      <dgm:t>
        <a:bodyPr/>
        <a:lstStyle/>
        <a:p>
          <a:r>
            <a:rPr lang="en-US" b="1" dirty="0" smtClean="0"/>
            <a:t>Student Affairs</a:t>
          </a:r>
          <a:endParaRPr lang="en-US" b="1" dirty="0"/>
        </a:p>
      </dgm:t>
    </dgm:pt>
    <dgm:pt modelId="{97179284-4F3F-4D3C-A3BF-E87D74108FBA}" type="parTrans" cxnId="{5D8FDE5C-FED3-4476-A2A0-FD56C91A7116}">
      <dgm:prSet/>
      <dgm:spPr/>
      <dgm:t>
        <a:bodyPr/>
        <a:lstStyle/>
        <a:p>
          <a:endParaRPr lang="en-US" b="1"/>
        </a:p>
      </dgm:t>
    </dgm:pt>
    <dgm:pt modelId="{9430CB9C-B5FF-4BD5-910F-E0EA982CADF0}" type="sibTrans" cxnId="{5D8FDE5C-FED3-4476-A2A0-FD56C91A7116}">
      <dgm:prSet/>
      <dgm:spPr/>
      <dgm:t>
        <a:bodyPr/>
        <a:lstStyle/>
        <a:p>
          <a:endParaRPr lang="en-US" b="1"/>
        </a:p>
      </dgm:t>
    </dgm:pt>
    <dgm:pt modelId="{3EEDBE52-0377-4C39-9E14-03BF580521A7}" type="pres">
      <dgm:prSet presAssocID="{B20D46A0-8902-4281-A101-F19F0014E44A}" presName="cycle" presStyleCnt="0">
        <dgm:presLayoutVars>
          <dgm:chMax val="1"/>
          <dgm:dir/>
          <dgm:animLvl val="ctr"/>
          <dgm:resizeHandles val="exact"/>
        </dgm:presLayoutVars>
      </dgm:prSet>
      <dgm:spPr/>
      <dgm:t>
        <a:bodyPr/>
        <a:lstStyle/>
        <a:p>
          <a:endParaRPr lang="en-US"/>
        </a:p>
      </dgm:t>
    </dgm:pt>
    <dgm:pt modelId="{24A72A88-CC0F-4236-8F0F-4021D974FF25}" type="pres">
      <dgm:prSet presAssocID="{30BE7E4E-4856-4174-8FCE-FC8C27F4D3E1}" presName="centerShape" presStyleLbl="node0" presStyleIdx="0" presStyleCnt="1"/>
      <dgm:spPr/>
      <dgm:t>
        <a:bodyPr/>
        <a:lstStyle/>
        <a:p>
          <a:endParaRPr lang="en-US"/>
        </a:p>
      </dgm:t>
    </dgm:pt>
    <dgm:pt modelId="{117646C2-508B-4584-9BE4-F8E771BC728F}" type="pres">
      <dgm:prSet presAssocID="{9DDA1D9B-12F5-47BC-94B7-2D312AF85533}" presName="Name9" presStyleLbl="parChTrans1D2" presStyleIdx="0" presStyleCnt="4"/>
      <dgm:spPr/>
      <dgm:t>
        <a:bodyPr/>
        <a:lstStyle/>
        <a:p>
          <a:endParaRPr lang="en-US"/>
        </a:p>
      </dgm:t>
    </dgm:pt>
    <dgm:pt modelId="{C31A7761-2CA5-48FC-A7F7-529C165B0F63}" type="pres">
      <dgm:prSet presAssocID="{9DDA1D9B-12F5-47BC-94B7-2D312AF85533}" presName="connTx" presStyleLbl="parChTrans1D2" presStyleIdx="0" presStyleCnt="4"/>
      <dgm:spPr/>
      <dgm:t>
        <a:bodyPr/>
        <a:lstStyle/>
        <a:p>
          <a:endParaRPr lang="en-US"/>
        </a:p>
      </dgm:t>
    </dgm:pt>
    <dgm:pt modelId="{E0FEA39E-BEFA-4F5E-851D-F1ED87B742E0}" type="pres">
      <dgm:prSet presAssocID="{8CB13846-E6EE-4FE0-B46C-EE9A25BD39BE}" presName="node" presStyleLbl="node1" presStyleIdx="0" presStyleCnt="4">
        <dgm:presLayoutVars>
          <dgm:bulletEnabled val="1"/>
        </dgm:presLayoutVars>
      </dgm:prSet>
      <dgm:spPr/>
      <dgm:t>
        <a:bodyPr/>
        <a:lstStyle/>
        <a:p>
          <a:endParaRPr lang="en-US"/>
        </a:p>
      </dgm:t>
    </dgm:pt>
    <dgm:pt modelId="{407D6893-80A4-405B-BA0E-B0F87F7F7979}" type="pres">
      <dgm:prSet presAssocID="{3043483E-D4DB-42FC-91D0-8F8F2CB45641}" presName="Name9" presStyleLbl="parChTrans1D2" presStyleIdx="1" presStyleCnt="4"/>
      <dgm:spPr/>
      <dgm:t>
        <a:bodyPr/>
        <a:lstStyle/>
        <a:p>
          <a:endParaRPr lang="en-US"/>
        </a:p>
      </dgm:t>
    </dgm:pt>
    <dgm:pt modelId="{E4BC68A6-49DE-4846-9A75-88876B627536}" type="pres">
      <dgm:prSet presAssocID="{3043483E-D4DB-42FC-91D0-8F8F2CB45641}" presName="connTx" presStyleLbl="parChTrans1D2" presStyleIdx="1" presStyleCnt="4"/>
      <dgm:spPr/>
      <dgm:t>
        <a:bodyPr/>
        <a:lstStyle/>
        <a:p>
          <a:endParaRPr lang="en-US"/>
        </a:p>
      </dgm:t>
    </dgm:pt>
    <dgm:pt modelId="{D327B655-C785-49F1-B981-8E6A5C005F5A}" type="pres">
      <dgm:prSet presAssocID="{1FEC225D-677A-46B5-869B-046694038067}" presName="node" presStyleLbl="node1" presStyleIdx="1" presStyleCnt="4">
        <dgm:presLayoutVars>
          <dgm:bulletEnabled val="1"/>
        </dgm:presLayoutVars>
      </dgm:prSet>
      <dgm:spPr/>
      <dgm:t>
        <a:bodyPr/>
        <a:lstStyle/>
        <a:p>
          <a:endParaRPr lang="en-US"/>
        </a:p>
      </dgm:t>
    </dgm:pt>
    <dgm:pt modelId="{801FECF8-D9B6-4AD2-84E3-7D73E07DE960}" type="pres">
      <dgm:prSet presAssocID="{72A57810-86B8-4491-9D89-7CCFEFF1B5B2}" presName="Name9" presStyleLbl="parChTrans1D2" presStyleIdx="2" presStyleCnt="4"/>
      <dgm:spPr/>
      <dgm:t>
        <a:bodyPr/>
        <a:lstStyle/>
        <a:p>
          <a:endParaRPr lang="en-US"/>
        </a:p>
      </dgm:t>
    </dgm:pt>
    <dgm:pt modelId="{1CE361BB-DF56-439F-B895-5E3F6BB2BD39}" type="pres">
      <dgm:prSet presAssocID="{72A57810-86B8-4491-9D89-7CCFEFF1B5B2}" presName="connTx" presStyleLbl="parChTrans1D2" presStyleIdx="2" presStyleCnt="4"/>
      <dgm:spPr/>
      <dgm:t>
        <a:bodyPr/>
        <a:lstStyle/>
        <a:p>
          <a:endParaRPr lang="en-US"/>
        </a:p>
      </dgm:t>
    </dgm:pt>
    <dgm:pt modelId="{75188462-4D75-417E-962A-7A9945A4D467}" type="pres">
      <dgm:prSet presAssocID="{3D0131B8-1184-4BC1-B563-8A7FC080EBF1}" presName="node" presStyleLbl="node1" presStyleIdx="2" presStyleCnt="4">
        <dgm:presLayoutVars>
          <dgm:bulletEnabled val="1"/>
        </dgm:presLayoutVars>
      </dgm:prSet>
      <dgm:spPr/>
      <dgm:t>
        <a:bodyPr/>
        <a:lstStyle/>
        <a:p>
          <a:endParaRPr lang="en-US"/>
        </a:p>
      </dgm:t>
    </dgm:pt>
    <dgm:pt modelId="{C2DDD8E9-0E58-45A9-AB00-719EF8999D3C}" type="pres">
      <dgm:prSet presAssocID="{97179284-4F3F-4D3C-A3BF-E87D74108FBA}" presName="Name9" presStyleLbl="parChTrans1D2" presStyleIdx="3" presStyleCnt="4"/>
      <dgm:spPr/>
      <dgm:t>
        <a:bodyPr/>
        <a:lstStyle/>
        <a:p>
          <a:endParaRPr lang="en-US"/>
        </a:p>
      </dgm:t>
    </dgm:pt>
    <dgm:pt modelId="{E31B33BE-7B05-4B18-AC6A-614274FCDA12}" type="pres">
      <dgm:prSet presAssocID="{97179284-4F3F-4D3C-A3BF-E87D74108FBA}" presName="connTx" presStyleLbl="parChTrans1D2" presStyleIdx="3" presStyleCnt="4"/>
      <dgm:spPr/>
      <dgm:t>
        <a:bodyPr/>
        <a:lstStyle/>
        <a:p>
          <a:endParaRPr lang="en-US"/>
        </a:p>
      </dgm:t>
    </dgm:pt>
    <dgm:pt modelId="{C6CBE7F0-DED1-4536-B156-C1A8732B1362}" type="pres">
      <dgm:prSet presAssocID="{D4D09838-C624-4CAC-96C1-DB2C5EB2300E}" presName="node" presStyleLbl="node1" presStyleIdx="3" presStyleCnt="4">
        <dgm:presLayoutVars>
          <dgm:bulletEnabled val="1"/>
        </dgm:presLayoutVars>
      </dgm:prSet>
      <dgm:spPr/>
      <dgm:t>
        <a:bodyPr/>
        <a:lstStyle/>
        <a:p>
          <a:endParaRPr lang="en-US"/>
        </a:p>
      </dgm:t>
    </dgm:pt>
  </dgm:ptLst>
  <dgm:cxnLst>
    <dgm:cxn modelId="{16D9A499-0D85-4387-A7EA-2E9120CDBBD8}" type="presOf" srcId="{3043483E-D4DB-42FC-91D0-8F8F2CB45641}" destId="{E4BC68A6-49DE-4846-9A75-88876B627536}" srcOrd="1" destOrd="0" presId="urn:microsoft.com/office/officeart/2005/8/layout/radial1"/>
    <dgm:cxn modelId="{02371DCA-7EA8-4140-8DDA-73069481D4FE}" srcId="{30BE7E4E-4856-4174-8FCE-FC8C27F4D3E1}" destId="{1FEC225D-677A-46B5-869B-046694038067}" srcOrd="1" destOrd="0" parTransId="{3043483E-D4DB-42FC-91D0-8F8F2CB45641}" sibTransId="{B51DAD54-9990-426C-A6CE-0830E19B99E4}"/>
    <dgm:cxn modelId="{1C8C7118-3A84-4F93-97DE-20D72F9537D7}" type="presOf" srcId="{B20D46A0-8902-4281-A101-F19F0014E44A}" destId="{3EEDBE52-0377-4C39-9E14-03BF580521A7}" srcOrd="0" destOrd="0" presId="urn:microsoft.com/office/officeart/2005/8/layout/radial1"/>
    <dgm:cxn modelId="{5C2C830D-DDF3-4D33-89C9-F796E673535F}" srcId="{B20D46A0-8902-4281-A101-F19F0014E44A}" destId="{30BE7E4E-4856-4174-8FCE-FC8C27F4D3E1}" srcOrd="0" destOrd="0" parTransId="{F53754C6-EAA4-4A90-8740-D71CD8E5815D}" sibTransId="{74431F03-1BFC-4160-8A23-A6491E6BAFB1}"/>
    <dgm:cxn modelId="{993B9FF1-34A4-4E6E-8193-0913249DE947}" type="presOf" srcId="{3D0131B8-1184-4BC1-B563-8A7FC080EBF1}" destId="{75188462-4D75-417E-962A-7A9945A4D467}" srcOrd="0" destOrd="0" presId="urn:microsoft.com/office/officeart/2005/8/layout/radial1"/>
    <dgm:cxn modelId="{CD2D9F9C-C429-4E25-B07B-80776A17AB39}" type="presOf" srcId="{97179284-4F3F-4D3C-A3BF-E87D74108FBA}" destId="{C2DDD8E9-0E58-45A9-AB00-719EF8999D3C}" srcOrd="0" destOrd="0" presId="urn:microsoft.com/office/officeart/2005/8/layout/radial1"/>
    <dgm:cxn modelId="{48888AC2-49EA-451F-9AC6-FA64287630D8}" srcId="{30BE7E4E-4856-4174-8FCE-FC8C27F4D3E1}" destId="{8CB13846-E6EE-4FE0-B46C-EE9A25BD39BE}" srcOrd="0" destOrd="0" parTransId="{9DDA1D9B-12F5-47BC-94B7-2D312AF85533}" sibTransId="{A49347A4-681E-4C7D-9398-0060FB432A55}"/>
    <dgm:cxn modelId="{6211C897-983D-4852-9CF9-2DF705D3EF7D}" srcId="{30BE7E4E-4856-4174-8FCE-FC8C27F4D3E1}" destId="{3D0131B8-1184-4BC1-B563-8A7FC080EBF1}" srcOrd="2" destOrd="0" parTransId="{72A57810-86B8-4491-9D89-7CCFEFF1B5B2}" sibTransId="{461AEAA1-D1E9-4E0B-B38E-2F21AA610750}"/>
    <dgm:cxn modelId="{C90695BF-9358-4DCC-98E8-2A71A7754B56}" type="presOf" srcId="{30BE7E4E-4856-4174-8FCE-FC8C27F4D3E1}" destId="{24A72A88-CC0F-4236-8F0F-4021D974FF25}" srcOrd="0" destOrd="0" presId="urn:microsoft.com/office/officeart/2005/8/layout/radial1"/>
    <dgm:cxn modelId="{82D481B3-6680-4E22-AD2B-CB91264D0F49}" type="presOf" srcId="{72A57810-86B8-4491-9D89-7CCFEFF1B5B2}" destId="{1CE361BB-DF56-439F-B895-5E3F6BB2BD39}" srcOrd="1" destOrd="0" presId="urn:microsoft.com/office/officeart/2005/8/layout/radial1"/>
    <dgm:cxn modelId="{55EE8213-D261-43BB-B0A3-9F906B3B734E}" type="presOf" srcId="{8CB13846-E6EE-4FE0-B46C-EE9A25BD39BE}" destId="{E0FEA39E-BEFA-4F5E-851D-F1ED87B742E0}" srcOrd="0" destOrd="0" presId="urn:microsoft.com/office/officeart/2005/8/layout/radial1"/>
    <dgm:cxn modelId="{FADEB806-5FB0-4447-88C2-3EEEE5CC3C59}" type="presOf" srcId="{3043483E-D4DB-42FC-91D0-8F8F2CB45641}" destId="{407D6893-80A4-405B-BA0E-B0F87F7F7979}" srcOrd="0" destOrd="0" presId="urn:microsoft.com/office/officeart/2005/8/layout/radial1"/>
    <dgm:cxn modelId="{BFD7C2B9-D0DD-4AEF-A617-70C27AF54AC8}" type="presOf" srcId="{97179284-4F3F-4D3C-A3BF-E87D74108FBA}" destId="{E31B33BE-7B05-4B18-AC6A-614274FCDA12}" srcOrd="1" destOrd="0" presId="urn:microsoft.com/office/officeart/2005/8/layout/radial1"/>
    <dgm:cxn modelId="{F5C72747-8EF7-46EA-B472-3377A8D1D02F}" type="presOf" srcId="{9DDA1D9B-12F5-47BC-94B7-2D312AF85533}" destId="{117646C2-508B-4584-9BE4-F8E771BC728F}" srcOrd="0" destOrd="0" presId="urn:microsoft.com/office/officeart/2005/8/layout/radial1"/>
    <dgm:cxn modelId="{B98D2D08-5765-41C9-B658-BBBB2FE26408}" type="presOf" srcId="{1FEC225D-677A-46B5-869B-046694038067}" destId="{D327B655-C785-49F1-B981-8E6A5C005F5A}" srcOrd="0" destOrd="0" presId="urn:microsoft.com/office/officeart/2005/8/layout/radial1"/>
    <dgm:cxn modelId="{0A402BCA-3A4C-4197-9120-E5A2B30DDB79}" type="presOf" srcId="{D4D09838-C624-4CAC-96C1-DB2C5EB2300E}" destId="{C6CBE7F0-DED1-4536-B156-C1A8732B1362}" srcOrd="0" destOrd="0" presId="urn:microsoft.com/office/officeart/2005/8/layout/radial1"/>
    <dgm:cxn modelId="{5D8FDE5C-FED3-4476-A2A0-FD56C91A7116}" srcId="{30BE7E4E-4856-4174-8FCE-FC8C27F4D3E1}" destId="{D4D09838-C624-4CAC-96C1-DB2C5EB2300E}" srcOrd="3" destOrd="0" parTransId="{97179284-4F3F-4D3C-A3BF-E87D74108FBA}" sibTransId="{9430CB9C-B5FF-4BD5-910F-E0EA982CADF0}"/>
    <dgm:cxn modelId="{FAA6DC88-FC42-41C7-8471-42048139A2AE}" type="presOf" srcId="{9DDA1D9B-12F5-47BC-94B7-2D312AF85533}" destId="{C31A7761-2CA5-48FC-A7F7-529C165B0F63}" srcOrd="1" destOrd="0" presId="urn:microsoft.com/office/officeart/2005/8/layout/radial1"/>
    <dgm:cxn modelId="{A2AA8C77-6551-450A-B791-D089AF681E1D}" type="presOf" srcId="{72A57810-86B8-4491-9D89-7CCFEFF1B5B2}" destId="{801FECF8-D9B6-4AD2-84E3-7D73E07DE960}" srcOrd="0" destOrd="0" presId="urn:microsoft.com/office/officeart/2005/8/layout/radial1"/>
    <dgm:cxn modelId="{A74B254B-7964-4C6E-9B0B-AFD4706A0536}" type="presParOf" srcId="{3EEDBE52-0377-4C39-9E14-03BF580521A7}" destId="{24A72A88-CC0F-4236-8F0F-4021D974FF25}" srcOrd="0" destOrd="0" presId="urn:microsoft.com/office/officeart/2005/8/layout/radial1"/>
    <dgm:cxn modelId="{D5321911-5991-4EBE-BEA0-D3AD371C7168}" type="presParOf" srcId="{3EEDBE52-0377-4C39-9E14-03BF580521A7}" destId="{117646C2-508B-4584-9BE4-F8E771BC728F}" srcOrd="1" destOrd="0" presId="urn:microsoft.com/office/officeart/2005/8/layout/radial1"/>
    <dgm:cxn modelId="{4424BDE8-5514-4F11-95B6-EBD64C909A63}" type="presParOf" srcId="{117646C2-508B-4584-9BE4-F8E771BC728F}" destId="{C31A7761-2CA5-48FC-A7F7-529C165B0F63}" srcOrd="0" destOrd="0" presId="urn:microsoft.com/office/officeart/2005/8/layout/radial1"/>
    <dgm:cxn modelId="{CF640D91-8559-44B1-B88A-7A64A58E7F9A}" type="presParOf" srcId="{3EEDBE52-0377-4C39-9E14-03BF580521A7}" destId="{E0FEA39E-BEFA-4F5E-851D-F1ED87B742E0}" srcOrd="2" destOrd="0" presId="urn:microsoft.com/office/officeart/2005/8/layout/radial1"/>
    <dgm:cxn modelId="{C59024D5-B499-4113-B20F-8230ABE29303}" type="presParOf" srcId="{3EEDBE52-0377-4C39-9E14-03BF580521A7}" destId="{407D6893-80A4-405B-BA0E-B0F87F7F7979}" srcOrd="3" destOrd="0" presId="urn:microsoft.com/office/officeart/2005/8/layout/radial1"/>
    <dgm:cxn modelId="{F1A2DC27-79A6-44E5-BBC8-14A61DDCB438}" type="presParOf" srcId="{407D6893-80A4-405B-BA0E-B0F87F7F7979}" destId="{E4BC68A6-49DE-4846-9A75-88876B627536}" srcOrd="0" destOrd="0" presId="urn:microsoft.com/office/officeart/2005/8/layout/radial1"/>
    <dgm:cxn modelId="{7DA5C33F-FF28-4872-A61B-24125B1216DA}" type="presParOf" srcId="{3EEDBE52-0377-4C39-9E14-03BF580521A7}" destId="{D327B655-C785-49F1-B981-8E6A5C005F5A}" srcOrd="4" destOrd="0" presId="urn:microsoft.com/office/officeart/2005/8/layout/radial1"/>
    <dgm:cxn modelId="{25C86DD2-F0C6-4FCD-B1E0-911F55F1BE19}" type="presParOf" srcId="{3EEDBE52-0377-4C39-9E14-03BF580521A7}" destId="{801FECF8-D9B6-4AD2-84E3-7D73E07DE960}" srcOrd="5" destOrd="0" presId="urn:microsoft.com/office/officeart/2005/8/layout/radial1"/>
    <dgm:cxn modelId="{9901F4BD-F267-447F-AC40-ECF35243CD6F}" type="presParOf" srcId="{801FECF8-D9B6-4AD2-84E3-7D73E07DE960}" destId="{1CE361BB-DF56-439F-B895-5E3F6BB2BD39}" srcOrd="0" destOrd="0" presId="urn:microsoft.com/office/officeart/2005/8/layout/radial1"/>
    <dgm:cxn modelId="{BD73657E-FCD0-4AFC-BCFD-C9840E15D80C}" type="presParOf" srcId="{3EEDBE52-0377-4C39-9E14-03BF580521A7}" destId="{75188462-4D75-417E-962A-7A9945A4D467}" srcOrd="6" destOrd="0" presId="urn:microsoft.com/office/officeart/2005/8/layout/radial1"/>
    <dgm:cxn modelId="{9B122269-FE3D-4540-8EAD-B5A72496342E}" type="presParOf" srcId="{3EEDBE52-0377-4C39-9E14-03BF580521A7}" destId="{C2DDD8E9-0E58-45A9-AB00-719EF8999D3C}" srcOrd="7" destOrd="0" presId="urn:microsoft.com/office/officeart/2005/8/layout/radial1"/>
    <dgm:cxn modelId="{C8EC8F37-E693-47B9-948B-7D827F295249}" type="presParOf" srcId="{C2DDD8E9-0E58-45A9-AB00-719EF8999D3C}" destId="{E31B33BE-7B05-4B18-AC6A-614274FCDA12}" srcOrd="0" destOrd="0" presId="urn:microsoft.com/office/officeart/2005/8/layout/radial1"/>
    <dgm:cxn modelId="{E5096A73-5271-4848-956F-96F48F875C02}" type="presParOf" srcId="{3EEDBE52-0377-4C39-9E14-03BF580521A7}" destId="{C6CBE7F0-DED1-4536-B156-C1A8732B1362}"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DD5DB-332B-4E86-BFEB-938DDC5ADA09}">
      <dsp:nvSpPr>
        <dsp:cNvPr id="0" name=""/>
        <dsp:cNvSpPr/>
      </dsp:nvSpPr>
      <dsp:spPr>
        <a:xfrm>
          <a:off x="2855416" y="1102816"/>
          <a:ext cx="2747367" cy="274736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CMS Office of Accreditation</a:t>
          </a:r>
          <a:endParaRPr lang="en-US" sz="2700" kern="1200" dirty="0"/>
        </a:p>
      </dsp:txBody>
      <dsp:txXfrm>
        <a:off x="3257759" y="1505159"/>
        <a:ext cx="1942681" cy="1942681"/>
      </dsp:txXfrm>
    </dsp:sp>
    <dsp:sp modelId="{2754A9A9-F577-4C36-B68A-17E6A3861F3E}">
      <dsp:nvSpPr>
        <dsp:cNvPr id="0" name=""/>
        <dsp:cNvSpPr/>
      </dsp:nvSpPr>
      <dsp:spPr>
        <a:xfrm>
          <a:off x="3542258" y="490"/>
          <a:ext cx="1373683" cy="1373683"/>
        </a:xfrm>
        <a:prstGeom prst="ellipse">
          <a:avLst/>
        </a:prstGeom>
        <a:solidFill>
          <a:schemeClr val="accent5">
            <a:alpha val="50000"/>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LCME</a:t>
          </a:r>
          <a:endParaRPr lang="en-US" sz="2300" kern="1200" dirty="0"/>
        </a:p>
      </dsp:txBody>
      <dsp:txXfrm>
        <a:off x="3743429" y="201661"/>
        <a:ext cx="971341" cy="971341"/>
      </dsp:txXfrm>
    </dsp:sp>
    <dsp:sp modelId="{D7E83D8E-4228-499E-B526-4DF982073B8E}">
      <dsp:nvSpPr>
        <dsp:cNvPr id="0" name=""/>
        <dsp:cNvSpPr/>
      </dsp:nvSpPr>
      <dsp:spPr>
        <a:xfrm>
          <a:off x="5331426" y="1789658"/>
          <a:ext cx="1373683" cy="1373683"/>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HLC</a:t>
          </a:r>
          <a:endParaRPr lang="en-US" sz="2300" kern="1200" dirty="0"/>
        </a:p>
      </dsp:txBody>
      <dsp:txXfrm>
        <a:off x="5532597" y="1990829"/>
        <a:ext cx="971341" cy="971341"/>
      </dsp:txXfrm>
    </dsp:sp>
    <dsp:sp modelId="{98E73772-B5CF-45CD-8C0C-6FD300AEE797}">
      <dsp:nvSpPr>
        <dsp:cNvPr id="0" name=""/>
        <dsp:cNvSpPr/>
      </dsp:nvSpPr>
      <dsp:spPr>
        <a:xfrm>
          <a:off x="3542258" y="3578826"/>
          <a:ext cx="1373683" cy="1373683"/>
        </a:xfrm>
        <a:prstGeom prst="ellipse">
          <a:avLst/>
        </a:prstGeom>
        <a:solidFill>
          <a:schemeClr val="accent5">
            <a:alpha val="50000"/>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ACGME</a:t>
          </a:r>
          <a:endParaRPr lang="en-US" sz="2300" kern="1200" dirty="0"/>
        </a:p>
      </dsp:txBody>
      <dsp:txXfrm>
        <a:off x="3743429" y="3779997"/>
        <a:ext cx="971341" cy="971341"/>
      </dsp:txXfrm>
    </dsp:sp>
    <dsp:sp modelId="{C59CD974-303F-43D1-A841-F6CA1E806697}">
      <dsp:nvSpPr>
        <dsp:cNvPr id="0" name=""/>
        <dsp:cNvSpPr/>
      </dsp:nvSpPr>
      <dsp:spPr>
        <a:xfrm>
          <a:off x="1753090" y="1789658"/>
          <a:ext cx="1373683" cy="1373683"/>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IBHE</a:t>
          </a:r>
          <a:endParaRPr lang="en-US" sz="2300" kern="1200" dirty="0"/>
        </a:p>
      </dsp:txBody>
      <dsp:txXfrm>
        <a:off x="1954261" y="1990829"/>
        <a:ext cx="971341" cy="971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033FC-8CAB-4975-ABDE-573823671FBA}">
      <dsp:nvSpPr>
        <dsp:cNvPr id="0" name=""/>
        <dsp:cNvSpPr/>
      </dsp:nvSpPr>
      <dsp:spPr>
        <a:xfrm>
          <a:off x="3258145" y="1835745"/>
          <a:ext cx="1408509" cy="14085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i="1" kern="1200" dirty="0" smtClean="0"/>
            <a:t>Faculty Leader</a:t>
          </a:r>
          <a:endParaRPr lang="en-US" sz="2500" b="1" i="1" kern="1200" dirty="0"/>
        </a:p>
      </dsp:txBody>
      <dsp:txXfrm>
        <a:off x="3464416" y="2042016"/>
        <a:ext cx="995967" cy="995967"/>
      </dsp:txXfrm>
    </dsp:sp>
    <dsp:sp modelId="{38F672CD-6D63-4BDF-B49E-2EDDDABD7CDE}">
      <dsp:nvSpPr>
        <dsp:cNvPr id="0" name=""/>
        <dsp:cNvSpPr/>
      </dsp:nvSpPr>
      <dsp:spPr>
        <a:xfrm rot="16200000">
          <a:off x="3750177" y="1607526"/>
          <a:ext cx="424445" cy="31992"/>
        </a:xfrm>
        <a:custGeom>
          <a:avLst/>
          <a:gdLst/>
          <a:ahLst/>
          <a:cxnLst/>
          <a:rect l="0" t="0" r="0" b="0"/>
          <a:pathLst>
            <a:path>
              <a:moveTo>
                <a:pt x="0" y="15996"/>
              </a:moveTo>
              <a:lnTo>
                <a:pt x="424445" y="1599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951788" y="1612911"/>
        <a:ext cx="21222" cy="21222"/>
      </dsp:txXfrm>
    </dsp:sp>
    <dsp:sp modelId="{BF5B85E0-D262-47BF-B1EA-C4C3BDD78255}">
      <dsp:nvSpPr>
        <dsp:cNvPr id="0" name=""/>
        <dsp:cNvSpPr/>
      </dsp:nvSpPr>
      <dsp:spPr>
        <a:xfrm>
          <a:off x="3258145" y="2790"/>
          <a:ext cx="1408509" cy="140850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Faculty</a:t>
          </a:r>
          <a:endParaRPr lang="en-US" sz="1500" b="1" kern="1200" dirty="0"/>
        </a:p>
      </dsp:txBody>
      <dsp:txXfrm>
        <a:off x="3464416" y="209061"/>
        <a:ext cx="995967" cy="995967"/>
      </dsp:txXfrm>
    </dsp:sp>
    <dsp:sp modelId="{511EE839-8A31-4512-80B4-607932F82112}">
      <dsp:nvSpPr>
        <dsp:cNvPr id="0" name=""/>
        <dsp:cNvSpPr/>
      </dsp:nvSpPr>
      <dsp:spPr>
        <a:xfrm>
          <a:off x="4666654" y="2524003"/>
          <a:ext cx="424445" cy="31992"/>
        </a:xfrm>
        <a:custGeom>
          <a:avLst/>
          <a:gdLst/>
          <a:ahLst/>
          <a:cxnLst/>
          <a:rect l="0" t="0" r="0" b="0"/>
          <a:pathLst>
            <a:path>
              <a:moveTo>
                <a:pt x="0" y="15996"/>
              </a:moveTo>
              <a:lnTo>
                <a:pt x="424445" y="1599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4868266" y="2529388"/>
        <a:ext cx="21222" cy="21222"/>
      </dsp:txXfrm>
    </dsp:sp>
    <dsp:sp modelId="{74495592-1032-47EF-A592-3C8F3D509667}">
      <dsp:nvSpPr>
        <dsp:cNvPr id="0" name=""/>
        <dsp:cNvSpPr/>
      </dsp:nvSpPr>
      <dsp:spPr>
        <a:xfrm>
          <a:off x="5091100" y="1835745"/>
          <a:ext cx="1408509" cy="1408509"/>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Community Partners</a:t>
          </a:r>
          <a:endParaRPr lang="en-US" sz="1500" b="1" kern="1200" dirty="0"/>
        </a:p>
      </dsp:txBody>
      <dsp:txXfrm>
        <a:off x="5297371" y="2042016"/>
        <a:ext cx="995967" cy="995967"/>
      </dsp:txXfrm>
    </dsp:sp>
    <dsp:sp modelId="{DA230A51-F8D8-46E8-93B5-E58D5EE1D15A}">
      <dsp:nvSpPr>
        <dsp:cNvPr id="0" name=""/>
        <dsp:cNvSpPr/>
      </dsp:nvSpPr>
      <dsp:spPr>
        <a:xfrm rot="5400000">
          <a:off x="3750177" y="3440481"/>
          <a:ext cx="424445" cy="31992"/>
        </a:xfrm>
        <a:custGeom>
          <a:avLst/>
          <a:gdLst/>
          <a:ahLst/>
          <a:cxnLst/>
          <a:rect l="0" t="0" r="0" b="0"/>
          <a:pathLst>
            <a:path>
              <a:moveTo>
                <a:pt x="0" y="15996"/>
              </a:moveTo>
              <a:lnTo>
                <a:pt x="424445" y="1599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951788" y="3445866"/>
        <a:ext cx="21222" cy="21222"/>
      </dsp:txXfrm>
    </dsp:sp>
    <dsp:sp modelId="{C3A8D961-817A-4ECF-B425-76AF8C8B0B3E}">
      <dsp:nvSpPr>
        <dsp:cNvPr id="0" name=""/>
        <dsp:cNvSpPr/>
      </dsp:nvSpPr>
      <dsp:spPr>
        <a:xfrm>
          <a:off x="3258145" y="3668700"/>
          <a:ext cx="1408509" cy="1408509"/>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Staff</a:t>
          </a:r>
          <a:endParaRPr lang="en-US" sz="1500" b="1" kern="1200" dirty="0"/>
        </a:p>
      </dsp:txBody>
      <dsp:txXfrm>
        <a:off x="3464416" y="3874971"/>
        <a:ext cx="995967" cy="995967"/>
      </dsp:txXfrm>
    </dsp:sp>
    <dsp:sp modelId="{B569D3DC-98C6-447A-877D-D0978BB06E0F}">
      <dsp:nvSpPr>
        <dsp:cNvPr id="0" name=""/>
        <dsp:cNvSpPr/>
      </dsp:nvSpPr>
      <dsp:spPr>
        <a:xfrm rot="10800000">
          <a:off x="2833699" y="2524003"/>
          <a:ext cx="424445" cy="31992"/>
        </a:xfrm>
        <a:custGeom>
          <a:avLst/>
          <a:gdLst/>
          <a:ahLst/>
          <a:cxnLst/>
          <a:rect l="0" t="0" r="0" b="0"/>
          <a:pathLst>
            <a:path>
              <a:moveTo>
                <a:pt x="0" y="15996"/>
              </a:moveTo>
              <a:lnTo>
                <a:pt x="424445" y="1599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rot="10800000">
        <a:off x="3035311" y="2529388"/>
        <a:ext cx="21222" cy="21222"/>
      </dsp:txXfrm>
    </dsp:sp>
    <dsp:sp modelId="{37D4EFE6-D846-44EE-BFCF-0B4631EBD1BE}">
      <dsp:nvSpPr>
        <dsp:cNvPr id="0" name=""/>
        <dsp:cNvSpPr/>
      </dsp:nvSpPr>
      <dsp:spPr>
        <a:xfrm>
          <a:off x="1425190" y="1835745"/>
          <a:ext cx="1408509" cy="1408509"/>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Students</a:t>
          </a:r>
          <a:endParaRPr lang="en-US" sz="1500" b="1" kern="1200" dirty="0"/>
        </a:p>
      </dsp:txBody>
      <dsp:txXfrm>
        <a:off x="1631461" y="2042016"/>
        <a:ext cx="995967" cy="995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E04D1-A0B8-4E2C-A2F1-559AD14B4242}">
      <dsp:nvSpPr>
        <dsp:cNvPr id="0" name=""/>
        <dsp:cNvSpPr/>
      </dsp:nvSpPr>
      <dsp:spPr>
        <a:xfrm rot="5400000">
          <a:off x="3912084" y="-1374266"/>
          <a:ext cx="1191815" cy="4242816"/>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Prepared by SBCQL Team</a:t>
          </a:r>
          <a:endParaRPr lang="en-US" sz="1900" kern="1200" dirty="0"/>
        </a:p>
        <a:p>
          <a:pPr marL="171450" lvl="1" indent="-171450" algn="l" defTabSz="844550">
            <a:lnSpc>
              <a:spcPct val="90000"/>
            </a:lnSpc>
            <a:spcBef>
              <a:spcPct val="0"/>
            </a:spcBef>
            <a:spcAft>
              <a:spcPct val="15000"/>
            </a:spcAft>
            <a:buChar char="••"/>
          </a:pPr>
          <a:r>
            <a:rPr lang="en-US" sz="1900" kern="1200" dirty="0" smtClean="0"/>
            <a:t>Updated Quarterly</a:t>
          </a:r>
          <a:endParaRPr lang="en-US" sz="1900" kern="1200" dirty="0"/>
        </a:p>
      </dsp:txBody>
      <dsp:txXfrm rot="-5400000">
        <a:off x="2386584" y="209414"/>
        <a:ext cx="4184636" cy="1075455"/>
      </dsp:txXfrm>
    </dsp:sp>
    <dsp:sp modelId="{FC1EBEFF-F106-45C1-99A1-EC4583DEB4C9}">
      <dsp:nvSpPr>
        <dsp:cNvPr id="0" name=""/>
        <dsp:cNvSpPr/>
      </dsp:nvSpPr>
      <dsp:spPr>
        <a:xfrm>
          <a:off x="0" y="2257"/>
          <a:ext cx="2386584" cy="148976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DCI</a:t>
          </a:r>
          <a:endParaRPr lang="en-US" sz="2900" kern="1200" dirty="0"/>
        </a:p>
      </dsp:txBody>
      <dsp:txXfrm>
        <a:off x="72725" y="74982"/>
        <a:ext cx="2241134" cy="1344319"/>
      </dsp:txXfrm>
    </dsp:sp>
    <dsp:sp modelId="{62015E10-7541-4C5E-946D-D697AF465DC0}">
      <dsp:nvSpPr>
        <dsp:cNvPr id="0" name=""/>
        <dsp:cNvSpPr/>
      </dsp:nvSpPr>
      <dsp:spPr>
        <a:xfrm rot="5400000">
          <a:off x="3912084" y="189991"/>
          <a:ext cx="1191815" cy="4242816"/>
        </a:xfrm>
        <a:prstGeom prst="round2Same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Elements</a:t>
          </a:r>
          <a:endParaRPr lang="en-US" sz="1900" kern="1200" dirty="0"/>
        </a:p>
        <a:p>
          <a:pPr marL="171450" lvl="1" indent="-171450" algn="l" defTabSz="844550">
            <a:lnSpc>
              <a:spcPct val="90000"/>
            </a:lnSpc>
            <a:spcBef>
              <a:spcPct val="0"/>
            </a:spcBef>
            <a:spcAft>
              <a:spcPct val="15000"/>
            </a:spcAft>
            <a:buChar char="••"/>
          </a:pPr>
          <a:r>
            <a:rPr lang="en-US" sz="1900" kern="1200" dirty="0" smtClean="0"/>
            <a:t>Measures</a:t>
          </a:r>
          <a:endParaRPr lang="en-US" sz="1900" kern="1200" dirty="0"/>
        </a:p>
        <a:p>
          <a:pPr marL="171450" lvl="1" indent="-171450" algn="l" defTabSz="844550">
            <a:lnSpc>
              <a:spcPct val="90000"/>
            </a:lnSpc>
            <a:spcBef>
              <a:spcPct val="0"/>
            </a:spcBef>
            <a:spcAft>
              <a:spcPct val="15000"/>
            </a:spcAft>
            <a:buChar char="••"/>
          </a:pPr>
          <a:r>
            <a:rPr lang="en-US" sz="1900" kern="1200" dirty="0" smtClean="0"/>
            <a:t>Benchmarks  Compliance / Excellence</a:t>
          </a:r>
          <a:endParaRPr lang="en-US" sz="1900" kern="1200" dirty="0"/>
        </a:p>
      </dsp:txBody>
      <dsp:txXfrm rot="-5400000">
        <a:off x="2386584" y="1773671"/>
        <a:ext cx="4184636" cy="1075455"/>
      </dsp:txXfrm>
    </dsp:sp>
    <dsp:sp modelId="{78153B31-928B-4200-AA26-3622188AEEDC}">
      <dsp:nvSpPr>
        <dsp:cNvPr id="0" name=""/>
        <dsp:cNvSpPr/>
      </dsp:nvSpPr>
      <dsp:spPr>
        <a:xfrm>
          <a:off x="0" y="1566515"/>
          <a:ext cx="2386584" cy="1489769"/>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CQL Specification</a:t>
          </a:r>
          <a:endParaRPr lang="en-US" sz="2900" kern="1200" dirty="0"/>
        </a:p>
      </dsp:txBody>
      <dsp:txXfrm>
        <a:off x="72725" y="1639240"/>
        <a:ext cx="2241134" cy="1344319"/>
      </dsp:txXfrm>
    </dsp:sp>
    <dsp:sp modelId="{9B89EB55-0E21-4133-AB23-9B970D678EF8}">
      <dsp:nvSpPr>
        <dsp:cNvPr id="0" name=""/>
        <dsp:cNvSpPr/>
      </dsp:nvSpPr>
      <dsp:spPr>
        <a:xfrm rot="5400000">
          <a:off x="3912084" y="1754250"/>
          <a:ext cx="1191815" cy="4242816"/>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Internet / Intranet Web Site</a:t>
          </a:r>
          <a:endParaRPr lang="en-US" sz="1900" kern="1200" dirty="0"/>
        </a:p>
        <a:p>
          <a:pPr marL="171450" lvl="1" indent="-171450" algn="l" defTabSz="844550">
            <a:lnSpc>
              <a:spcPct val="90000"/>
            </a:lnSpc>
            <a:spcBef>
              <a:spcPct val="0"/>
            </a:spcBef>
            <a:spcAft>
              <a:spcPct val="15000"/>
            </a:spcAft>
            <a:buChar char="••"/>
          </a:pPr>
          <a:r>
            <a:rPr lang="en-US" sz="1900" kern="1200" dirty="0" smtClean="0"/>
            <a:t>Compliance Status</a:t>
          </a:r>
          <a:endParaRPr lang="en-US" sz="1900" kern="1200" dirty="0"/>
        </a:p>
      </dsp:txBody>
      <dsp:txXfrm rot="-5400000">
        <a:off x="2386584" y="3337930"/>
        <a:ext cx="4184636" cy="1075455"/>
      </dsp:txXfrm>
    </dsp:sp>
    <dsp:sp modelId="{528B62E7-7EC6-458B-A120-BA943E1122B5}">
      <dsp:nvSpPr>
        <dsp:cNvPr id="0" name=""/>
        <dsp:cNvSpPr/>
      </dsp:nvSpPr>
      <dsp:spPr>
        <a:xfrm>
          <a:off x="0" y="3130773"/>
          <a:ext cx="2386584" cy="148976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Standard Element Dashboard</a:t>
          </a:r>
          <a:endParaRPr lang="en-US" sz="2900" kern="1200" dirty="0"/>
        </a:p>
      </dsp:txBody>
      <dsp:txXfrm>
        <a:off x="72725" y="3203498"/>
        <a:ext cx="2241134" cy="1344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31237-3EBB-47BC-A6E9-D0D582839EC3}">
      <dsp:nvSpPr>
        <dsp:cNvPr id="0" name=""/>
        <dsp:cNvSpPr/>
      </dsp:nvSpPr>
      <dsp:spPr>
        <a:xfrm>
          <a:off x="0" y="0"/>
          <a:ext cx="4693920" cy="73152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Standards</a:t>
          </a:r>
          <a:endParaRPr lang="en-US" sz="3100" kern="1200" dirty="0"/>
        </a:p>
      </dsp:txBody>
      <dsp:txXfrm>
        <a:off x="21425" y="21425"/>
        <a:ext cx="3818966" cy="688670"/>
      </dsp:txXfrm>
    </dsp:sp>
    <dsp:sp modelId="{0B8D96C9-5210-4C63-9563-0777D57ED56E}">
      <dsp:nvSpPr>
        <dsp:cNvPr id="0" name=""/>
        <dsp:cNvSpPr/>
      </dsp:nvSpPr>
      <dsp:spPr>
        <a:xfrm>
          <a:off x="350520" y="833120"/>
          <a:ext cx="4693920" cy="731520"/>
        </a:xfrm>
        <a:prstGeom prst="roundRect">
          <a:avLst>
            <a:gd name="adj" fmla="val 1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Elements</a:t>
          </a:r>
          <a:endParaRPr lang="en-US" sz="3100" kern="1200" dirty="0"/>
        </a:p>
      </dsp:txBody>
      <dsp:txXfrm>
        <a:off x="371945" y="854545"/>
        <a:ext cx="3825062" cy="688669"/>
      </dsp:txXfrm>
    </dsp:sp>
    <dsp:sp modelId="{81DA67D7-6CD6-422E-997B-6E3F51BF6771}">
      <dsp:nvSpPr>
        <dsp:cNvPr id="0" name=""/>
        <dsp:cNvSpPr/>
      </dsp:nvSpPr>
      <dsp:spPr>
        <a:xfrm>
          <a:off x="701039" y="1666240"/>
          <a:ext cx="4693920" cy="731520"/>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Measures</a:t>
          </a:r>
          <a:endParaRPr lang="en-US" sz="3100" kern="1200" dirty="0"/>
        </a:p>
      </dsp:txBody>
      <dsp:txXfrm>
        <a:off x="722464" y="1687665"/>
        <a:ext cx="3825062" cy="688669"/>
      </dsp:txXfrm>
    </dsp:sp>
    <dsp:sp modelId="{F679CAEA-E951-4650-AA22-42BDDFDAB9C3}">
      <dsp:nvSpPr>
        <dsp:cNvPr id="0" name=""/>
        <dsp:cNvSpPr/>
      </dsp:nvSpPr>
      <dsp:spPr>
        <a:xfrm>
          <a:off x="1051559" y="2499360"/>
          <a:ext cx="4693920" cy="731520"/>
        </a:xfrm>
        <a:prstGeom prst="roundRect">
          <a:avLst>
            <a:gd name="adj" fmla="val 1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Measurements</a:t>
          </a:r>
          <a:endParaRPr lang="en-US" sz="3100" kern="1200" dirty="0"/>
        </a:p>
      </dsp:txBody>
      <dsp:txXfrm>
        <a:off x="1072984" y="2520785"/>
        <a:ext cx="3825062" cy="688669"/>
      </dsp:txXfrm>
    </dsp:sp>
    <dsp:sp modelId="{7F8D097F-E3E3-466D-9FB9-8C1544A8F6A6}">
      <dsp:nvSpPr>
        <dsp:cNvPr id="0" name=""/>
        <dsp:cNvSpPr/>
      </dsp:nvSpPr>
      <dsp:spPr>
        <a:xfrm>
          <a:off x="1402079" y="3332480"/>
          <a:ext cx="4693920" cy="73152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Analyses and Actions</a:t>
          </a:r>
          <a:endParaRPr lang="en-US" sz="3100" kern="1200" dirty="0"/>
        </a:p>
      </dsp:txBody>
      <dsp:txXfrm>
        <a:off x="1423504" y="3353905"/>
        <a:ext cx="3825062" cy="688669"/>
      </dsp:txXfrm>
    </dsp:sp>
    <dsp:sp modelId="{B56E3660-870E-4BB5-850A-6DFDAD7FFFA5}">
      <dsp:nvSpPr>
        <dsp:cNvPr id="0" name=""/>
        <dsp:cNvSpPr/>
      </dsp:nvSpPr>
      <dsp:spPr>
        <a:xfrm>
          <a:off x="4218432" y="534416"/>
          <a:ext cx="475488" cy="475488"/>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4325417" y="534416"/>
        <a:ext cx="261518" cy="357805"/>
      </dsp:txXfrm>
    </dsp:sp>
    <dsp:sp modelId="{5E8DEB06-AB8E-4214-B03E-652D31FD818B}">
      <dsp:nvSpPr>
        <dsp:cNvPr id="0" name=""/>
        <dsp:cNvSpPr/>
      </dsp:nvSpPr>
      <dsp:spPr>
        <a:xfrm>
          <a:off x="4568952" y="1367536"/>
          <a:ext cx="475488" cy="475488"/>
        </a:xfrm>
        <a:prstGeom prst="downArrow">
          <a:avLst>
            <a:gd name="adj1" fmla="val 55000"/>
            <a:gd name="adj2" fmla="val 45000"/>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4675937" y="1367536"/>
        <a:ext cx="261518" cy="357805"/>
      </dsp:txXfrm>
    </dsp:sp>
    <dsp:sp modelId="{1DDD7F54-76D7-47E0-A8F8-E082F532C94D}">
      <dsp:nvSpPr>
        <dsp:cNvPr id="0" name=""/>
        <dsp:cNvSpPr/>
      </dsp:nvSpPr>
      <dsp:spPr>
        <a:xfrm>
          <a:off x="4919472" y="2188464"/>
          <a:ext cx="475488" cy="475488"/>
        </a:xfrm>
        <a:prstGeom prst="downArrow">
          <a:avLst>
            <a:gd name="adj1" fmla="val 55000"/>
            <a:gd name="adj2" fmla="val 45000"/>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026457" y="2188464"/>
        <a:ext cx="261518" cy="357805"/>
      </dsp:txXfrm>
    </dsp:sp>
    <dsp:sp modelId="{0CC2AB20-25B8-4E21-927E-036B0B497C97}">
      <dsp:nvSpPr>
        <dsp:cNvPr id="0" name=""/>
        <dsp:cNvSpPr/>
      </dsp:nvSpPr>
      <dsp:spPr>
        <a:xfrm>
          <a:off x="5269992" y="3029712"/>
          <a:ext cx="475488" cy="475488"/>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376977" y="3029712"/>
        <a:ext cx="261518" cy="3578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EC4A4-62BE-43AC-A0BC-A6486ADB38E4}">
      <dsp:nvSpPr>
        <dsp:cNvPr id="0" name=""/>
        <dsp:cNvSpPr/>
      </dsp:nvSpPr>
      <dsp:spPr>
        <a:xfrm>
          <a:off x="1020730" y="-22083"/>
          <a:ext cx="4054539" cy="4054539"/>
        </a:xfrm>
        <a:prstGeom prst="circularArrow">
          <a:avLst>
            <a:gd name="adj1" fmla="val 5544"/>
            <a:gd name="adj2" fmla="val 330680"/>
            <a:gd name="adj3" fmla="val 13815233"/>
            <a:gd name="adj4" fmla="val 17362087"/>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89818D-C034-48FB-811E-AEBC1269E3B4}">
      <dsp:nvSpPr>
        <dsp:cNvPr id="0" name=""/>
        <dsp:cNvSpPr/>
      </dsp:nvSpPr>
      <dsp:spPr>
        <a:xfrm>
          <a:off x="2114847" y="1515"/>
          <a:ext cx="1866304" cy="93315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Specify Measures</a:t>
          </a:r>
          <a:endParaRPr lang="en-US" sz="2100" b="1" kern="1200" dirty="0"/>
        </a:p>
      </dsp:txBody>
      <dsp:txXfrm>
        <a:off x="2160400" y="47068"/>
        <a:ext cx="1775198" cy="842046"/>
      </dsp:txXfrm>
    </dsp:sp>
    <dsp:sp modelId="{4E6F25F3-32B4-403F-B85A-EF4CF69C1B2B}">
      <dsp:nvSpPr>
        <dsp:cNvPr id="0" name=""/>
        <dsp:cNvSpPr/>
      </dsp:nvSpPr>
      <dsp:spPr>
        <a:xfrm>
          <a:off x="3759238" y="1196235"/>
          <a:ext cx="1866304" cy="933152"/>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Define Compliance</a:t>
          </a:r>
          <a:endParaRPr lang="en-US" sz="2100" b="1" kern="1200" dirty="0"/>
        </a:p>
      </dsp:txBody>
      <dsp:txXfrm>
        <a:off x="3804791" y="1241788"/>
        <a:ext cx="1775198" cy="842046"/>
      </dsp:txXfrm>
    </dsp:sp>
    <dsp:sp modelId="{692CD0F2-F6E7-4222-A888-1E613A55C6E6}">
      <dsp:nvSpPr>
        <dsp:cNvPr id="0" name=""/>
        <dsp:cNvSpPr/>
      </dsp:nvSpPr>
      <dsp:spPr>
        <a:xfrm>
          <a:off x="3131137" y="3129332"/>
          <a:ext cx="1866304" cy="933152"/>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Define Excellence</a:t>
          </a:r>
          <a:endParaRPr lang="en-US" sz="2100" b="1" kern="1200" dirty="0"/>
        </a:p>
      </dsp:txBody>
      <dsp:txXfrm>
        <a:off x="3176690" y="3174885"/>
        <a:ext cx="1775198" cy="842046"/>
      </dsp:txXfrm>
    </dsp:sp>
    <dsp:sp modelId="{7C852C81-50AB-4DD7-818B-CA4F9E3DD093}">
      <dsp:nvSpPr>
        <dsp:cNvPr id="0" name=""/>
        <dsp:cNvSpPr/>
      </dsp:nvSpPr>
      <dsp:spPr>
        <a:xfrm>
          <a:off x="1098558" y="3129332"/>
          <a:ext cx="1866304" cy="933152"/>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Measurement &amp; Analysis</a:t>
          </a:r>
          <a:endParaRPr lang="en-US" sz="2100" b="1" kern="1200" dirty="0"/>
        </a:p>
      </dsp:txBody>
      <dsp:txXfrm>
        <a:off x="1144111" y="3174885"/>
        <a:ext cx="1775198" cy="842046"/>
      </dsp:txXfrm>
    </dsp:sp>
    <dsp:sp modelId="{C7C74AE6-7452-4208-95CA-BE0151F5B1DA}">
      <dsp:nvSpPr>
        <dsp:cNvPr id="0" name=""/>
        <dsp:cNvSpPr/>
      </dsp:nvSpPr>
      <dsp:spPr>
        <a:xfrm>
          <a:off x="470456" y="1196235"/>
          <a:ext cx="1866304" cy="93315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PDSA-Plan, Do, Study, Act</a:t>
          </a:r>
          <a:endParaRPr lang="en-US" sz="2100" b="1" kern="1200" dirty="0"/>
        </a:p>
      </dsp:txBody>
      <dsp:txXfrm>
        <a:off x="516009" y="1241788"/>
        <a:ext cx="1775198" cy="842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72A88-CC0F-4236-8F0F-4021D974FF25}">
      <dsp:nvSpPr>
        <dsp:cNvPr id="0" name=""/>
        <dsp:cNvSpPr/>
      </dsp:nvSpPr>
      <dsp:spPr>
        <a:xfrm>
          <a:off x="2488348" y="1472348"/>
          <a:ext cx="1119303" cy="111930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Practice Manager</a:t>
          </a:r>
          <a:endParaRPr lang="en-US" sz="1600" b="1" kern="1200" dirty="0"/>
        </a:p>
      </dsp:txBody>
      <dsp:txXfrm>
        <a:off x="2652266" y="1636266"/>
        <a:ext cx="791467" cy="791467"/>
      </dsp:txXfrm>
    </dsp:sp>
    <dsp:sp modelId="{117646C2-508B-4584-9BE4-F8E771BC728F}">
      <dsp:nvSpPr>
        <dsp:cNvPr id="0" name=""/>
        <dsp:cNvSpPr/>
      </dsp:nvSpPr>
      <dsp:spPr>
        <a:xfrm rot="16200000">
          <a:off x="2878775" y="1286598"/>
          <a:ext cx="338449" cy="33050"/>
        </a:xfrm>
        <a:custGeom>
          <a:avLst/>
          <a:gdLst/>
          <a:ahLst/>
          <a:cxnLst/>
          <a:rect l="0" t="0" r="0" b="0"/>
          <a:pathLst>
            <a:path>
              <a:moveTo>
                <a:pt x="0" y="16525"/>
              </a:moveTo>
              <a:lnTo>
                <a:pt x="338449" y="165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039538" y="1294661"/>
        <a:ext cx="16922" cy="16922"/>
      </dsp:txXfrm>
    </dsp:sp>
    <dsp:sp modelId="{E0FEA39E-BEFA-4F5E-851D-F1ED87B742E0}">
      <dsp:nvSpPr>
        <dsp:cNvPr id="0" name=""/>
        <dsp:cNvSpPr/>
      </dsp:nvSpPr>
      <dsp:spPr>
        <a:xfrm>
          <a:off x="2488348" y="14594"/>
          <a:ext cx="1119303" cy="111930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Provider Team</a:t>
          </a:r>
          <a:endParaRPr lang="en-US" sz="1700" b="1" kern="1200" dirty="0"/>
        </a:p>
      </dsp:txBody>
      <dsp:txXfrm>
        <a:off x="2652266" y="178512"/>
        <a:ext cx="791467" cy="791467"/>
      </dsp:txXfrm>
    </dsp:sp>
    <dsp:sp modelId="{407D6893-80A4-405B-BA0E-B0F87F7F7979}">
      <dsp:nvSpPr>
        <dsp:cNvPr id="0" name=""/>
        <dsp:cNvSpPr/>
      </dsp:nvSpPr>
      <dsp:spPr>
        <a:xfrm>
          <a:off x="3607651" y="2015474"/>
          <a:ext cx="338449" cy="33050"/>
        </a:xfrm>
        <a:custGeom>
          <a:avLst/>
          <a:gdLst/>
          <a:ahLst/>
          <a:cxnLst/>
          <a:rect l="0" t="0" r="0" b="0"/>
          <a:pathLst>
            <a:path>
              <a:moveTo>
                <a:pt x="0" y="16525"/>
              </a:moveTo>
              <a:lnTo>
                <a:pt x="338449" y="165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768415" y="2023538"/>
        <a:ext cx="16922" cy="16922"/>
      </dsp:txXfrm>
    </dsp:sp>
    <dsp:sp modelId="{D327B655-C785-49F1-B981-8E6A5C005F5A}">
      <dsp:nvSpPr>
        <dsp:cNvPr id="0" name=""/>
        <dsp:cNvSpPr/>
      </dsp:nvSpPr>
      <dsp:spPr>
        <a:xfrm>
          <a:off x="3946101" y="1472348"/>
          <a:ext cx="1119303" cy="1119303"/>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Student Leaders</a:t>
          </a:r>
          <a:endParaRPr lang="en-US" sz="1700" b="1" kern="1200" dirty="0"/>
        </a:p>
      </dsp:txBody>
      <dsp:txXfrm>
        <a:off x="4110019" y="1636266"/>
        <a:ext cx="791467" cy="791467"/>
      </dsp:txXfrm>
    </dsp:sp>
    <dsp:sp modelId="{801FECF8-D9B6-4AD2-84E3-7D73E07DE960}">
      <dsp:nvSpPr>
        <dsp:cNvPr id="0" name=""/>
        <dsp:cNvSpPr/>
      </dsp:nvSpPr>
      <dsp:spPr>
        <a:xfrm rot="5400000">
          <a:off x="2878775" y="2744351"/>
          <a:ext cx="338449" cy="33050"/>
        </a:xfrm>
        <a:custGeom>
          <a:avLst/>
          <a:gdLst/>
          <a:ahLst/>
          <a:cxnLst/>
          <a:rect l="0" t="0" r="0" b="0"/>
          <a:pathLst>
            <a:path>
              <a:moveTo>
                <a:pt x="0" y="16525"/>
              </a:moveTo>
              <a:lnTo>
                <a:pt x="338449" y="165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039538" y="2752415"/>
        <a:ext cx="16922" cy="16922"/>
      </dsp:txXfrm>
    </dsp:sp>
    <dsp:sp modelId="{75188462-4D75-417E-962A-7A9945A4D467}">
      <dsp:nvSpPr>
        <dsp:cNvPr id="0" name=""/>
        <dsp:cNvSpPr/>
      </dsp:nvSpPr>
      <dsp:spPr>
        <a:xfrm>
          <a:off x="2488348" y="2930101"/>
          <a:ext cx="1119303" cy="1119303"/>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Clinic Staff</a:t>
          </a:r>
          <a:endParaRPr lang="en-US" sz="1700" b="1" kern="1200" dirty="0"/>
        </a:p>
      </dsp:txBody>
      <dsp:txXfrm>
        <a:off x="2652266" y="3094019"/>
        <a:ext cx="791467" cy="791467"/>
      </dsp:txXfrm>
    </dsp:sp>
    <dsp:sp modelId="{C2DDD8E9-0E58-45A9-AB00-719EF8999D3C}">
      <dsp:nvSpPr>
        <dsp:cNvPr id="0" name=""/>
        <dsp:cNvSpPr/>
      </dsp:nvSpPr>
      <dsp:spPr>
        <a:xfrm rot="10800000">
          <a:off x="2149898" y="2015474"/>
          <a:ext cx="338449" cy="33050"/>
        </a:xfrm>
        <a:custGeom>
          <a:avLst/>
          <a:gdLst/>
          <a:ahLst/>
          <a:cxnLst/>
          <a:rect l="0" t="0" r="0" b="0"/>
          <a:pathLst>
            <a:path>
              <a:moveTo>
                <a:pt x="0" y="16525"/>
              </a:moveTo>
              <a:lnTo>
                <a:pt x="338449" y="165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rot="10800000">
        <a:off x="2310661" y="2023538"/>
        <a:ext cx="16922" cy="16922"/>
      </dsp:txXfrm>
    </dsp:sp>
    <dsp:sp modelId="{C6CBE7F0-DED1-4536-B156-C1A8732B1362}">
      <dsp:nvSpPr>
        <dsp:cNvPr id="0" name=""/>
        <dsp:cNvSpPr/>
      </dsp:nvSpPr>
      <dsp:spPr>
        <a:xfrm>
          <a:off x="1030594" y="1472348"/>
          <a:ext cx="1119303" cy="1119303"/>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Student Affairs</a:t>
          </a:r>
          <a:endParaRPr lang="en-US" sz="1700" b="1" kern="1200" dirty="0"/>
        </a:p>
      </dsp:txBody>
      <dsp:txXfrm>
        <a:off x="1194512" y="1636266"/>
        <a:ext cx="791467" cy="79146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66A8A9-87B0-418C-8E09-ED4B53787749}" type="datetimeFigureOut">
              <a:rPr lang="en-US" smtClean="0"/>
              <a:t>11/11/2015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B0D3F6-9C63-41EA-AF4C-C60DE2E58B76}" type="slidenum">
              <a:rPr lang="en-US" smtClean="0"/>
              <a:t>‹#›</a:t>
            </a:fld>
            <a:endParaRPr lang="en-US"/>
          </a:p>
        </p:txBody>
      </p:sp>
    </p:spTree>
    <p:extLst>
      <p:ext uri="{BB962C8B-B14F-4D97-AF65-F5344CB8AC3E}">
        <p14:creationId xmlns:p14="http://schemas.microsoft.com/office/powerpoint/2010/main" val="3914981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98EA5-B40E-4961-A4D2-98611CAB7205}" type="datetimeFigureOut">
              <a:rPr lang="en-US" smtClean="0"/>
              <a:t>11/11/2015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0D528-E6A0-4077-A83C-89FE84912B2C}" type="slidenum">
              <a:rPr lang="en-US" smtClean="0"/>
              <a:t>‹#›</a:t>
            </a:fld>
            <a:endParaRPr lang="en-US"/>
          </a:p>
        </p:txBody>
      </p:sp>
    </p:spTree>
    <p:extLst>
      <p:ext uri="{BB962C8B-B14F-4D97-AF65-F5344CB8AC3E}">
        <p14:creationId xmlns:p14="http://schemas.microsoft.com/office/powerpoint/2010/main" val="240750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AF90DB-0B37-46F9-93AF-87350051BC45}"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27281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AF90DB-0B37-46F9-93AF-87350051BC45}"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34834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73329"/>
            <a:ext cx="9144000" cy="2143501"/>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4839127"/>
            <a:ext cx="9144000" cy="110704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76F7D6-608E-4464-A0B4-6E118868DE31}"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D0BD6-9DEB-49C0-A5C7-EA3B1E9EA157}" type="slidenum">
              <a:rPr lang="en-US" smtClean="0"/>
              <a:t>‹#›</a:t>
            </a:fld>
            <a:endParaRPr lang="en-US"/>
          </a:p>
        </p:txBody>
      </p:sp>
    </p:spTree>
    <p:extLst>
      <p:ext uri="{BB962C8B-B14F-4D97-AF65-F5344CB8AC3E}">
        <p14:creationId xmlns:p14="http://schemas.microsoft.com/office/powerpoint/2010/main" val="8805494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3418B-DFD2-4A44-9AF0-FDF121AA84A0}"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1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3418B-DFD2-4A44-9AF0-FDF121AA84A0}"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649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6A7C5-95E9-44C1-93E6-A4BD2BDD015C}" type="datetime1">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255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6A7C5-95E9-44C1-93E6-A4BD2BDD015C}" type="datetime1">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67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6A7C5-95E9-44C1-93E6-A4BD2BDD015C}" type="datetime1">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896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6A7C5-95E9-44C1-93E6-A4BD2BDD015C}" type="datetime1">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003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3418B-DFD2-4A44-9AF0-FDF121AA84A0}"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912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3418B-DFD2-4A44-9AF0-FDF121AA84A0}"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145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6A7C5-95E9-44C1-93E6-A4BD2BDD015C}" type="datetime1">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40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5583D-2900-4E61-9389-0965BE79208D}"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89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76F7D6-608E-4464-A0B4-6E118868DE31}"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D0BD6-9DEB-49C0-A5C7-EA3B1E9EA157}" type="slidenum">
              <a:rPr lang="en-US" smtClean="0"/>
              <a:t>‹#›</a:t>
            </a:fld>
            <a:endParaRPr lang="en-US"/>
          </a:p>
        </p:txBody>
      </p:sp>
    </p:spTree>
    <p:extLst>
      <p:ext uri="{BB962C8B-B14F-4D97-AF65-F5344CB8AC3E}">
        <p14:creationId xmlns:p14="http://schemas.microsoft.com/office/powerpoint/2010/main" val="27829869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3418B-DFD2-4A44-9AF0-FDF121AA84A0}"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69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8E4B73-DE2E-41CE-BCC2-E5150B87193C}"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49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6A7C5-95E9-44C1-93E6-A4BD2BDD015C}" type="datetime1">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044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3418B-DFD2-4A44-9AF0-FDF121AA84A0}"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502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6A7C5-95E9-44C1-93E6-A4BD2BDD015C}" type="datetime1">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21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3418B-DFD2-4A44-9AF0-FDF121AA84A0}"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45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3418B-DFD2-4A44-9AF0-FDF121AA84A0}"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475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3418B-DFD2-4A44-9AF0-FDF121AA84A0}"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135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5583D-2900-4E61-9389-0965BE79208D}"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473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8E4B73-DE2E-41CE-BCC2-E5150B87193C}"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17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560717"/>
            <a:ext cx="5181600" cy="461624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60717"/>
            <a:ext cx="5181600" cy="46162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576F7D6-608E-4464-A0B4-6E118868DE31}" type="datetimeFigureOut">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D0BD6-9DEB-49C0-A5C7-EA3B1E9EA157}" type="slidenum">
              <a:rPr lang="en-US" smtClean="0"/>
              <a:t>‹#›</a:t>
            </a:fld>
            <a:endParaRPr lang="en-US"/>
          </a:p>
        </p:txBody>
      </p:sp>
    </p:spTree>
    <p:extLst>
      <p:ext uri="{BB962C8B-B14F-4D97-AF65-F5344CB8AC3E}">
        <p14:creationId xmlns:p14="http://schemas.microsoft.com/office/powerpoint/2010/main" val="270651764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E1A-503E-4A41-8F4D-C728F24AA733}" type="datetime1">
              <a:rPr lang="en-US" smtClean="0">
                <a:solidFill>
                  <a:prstClr val="black">
                    <a:tint val="75000"/>
                  </a:prstClr>
                </a:solidFill>
              </a:rPr>
              <a:pPr/>
              <a:t>11/11/2015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575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3418B-DFD2-4A44-9AF0-FDF121AA84A0}"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020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1339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877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17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549401"/>
            <a:ext cx="3932237" cy="982305"/>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308225"/>
            <a:ext cx="6172200" cy="55528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811294"/>
            <a:ext cx="3932237" cy="30576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76F7D6-608E-4464-A0B4-6E118868DE31}" type="datetimeFigureOut">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D0BD6-9DEB-49C0-A5C7-EA3B1E9EA157}" type="slidenum">
              <a:rPr lang="en-US" smtClean="0"/>
              <a:t>‹#›</a:t>
            </a:fld>
            <a:endParaRPr lang="en-US"/>
          </a:p>
        </p:txBody>
      </p:sp>
    </p:spTree>
    <p:extLst>
      <p:ext uri="{BB962C8B-B14F-4D97-AF65-F5344CB8AC3E}">
        <p14:creationId xmlns:p14="http://schemas.microsoft.com/office/powerpoint/2010/main" val="26389238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8E4B73-DE2E-41CE-BCC2-E5150B87193C}"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8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E1A-503E-4A41-8F4D-C728F24AA733}" type="datetime1">
              <a:rPr lang="en-US" smtClean="0">
                <a:solidFill>
                  <a:prstClr val="black">
                    <a:tint val="75000"/>
                  </a:prstClr>
                </a:solidFill>
              </a:rPr>
              <a:pPr/>
              <a:t>11/11/2015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91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3418B-DFD2-4A44-9AF0-FDF121AA84A0}"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13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6A7C5-95E9-44C1-93E6-A4BD2BDD015C}" type="datetime1">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98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3418B-DFD2-4A44-9AF0-FDF121AA84A0}"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690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5.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7.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8.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9.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0.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1.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3.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4.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5.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6.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7.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8.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9.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0.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1.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2.jpeg"/><Relationship Id="rId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0010" y="288480"/>
            <a:ext cx="8853790" cy="1092850"/>
          </a:xfrm>
          <a:prstGeom prst="rect">
            <a:avLst/>
          </a:prstGeom>
          <a:ln w="12700">
            <a:solidFill>
              <a:srgbClr val="004990"/>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682885"/>
            <a:ext cx="10515600" cy="4494077"/>
          </a:xfrm>
          <a:prstGeom prst="rect">
            <a:avLst/>
          </a:prstGeom>
          <a:ln w="12700">
            <a:solidFill>
              <a:srgbClr val="004990"/>
            </a:solid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6F7D6-608E-4464-A0B4-6E118868DE31}" type="datetimeFigureOut">
              <a:rPr lang="en-US" smtClean="0"/>
              <a:t>11/11/2015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D0BD6-9DEB-49C0-A5C7-EA3B1E9EA157}" type="slidenum">
              <a:rPr lang="en-US" smtClean="0"/>
              <a:t>‹#›</a:t>
            </a:fld>
            <a:endParaRPr lang="en-US" dirty="0"/>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8200" y="288479"/>
            <a:ext cx="1498690" cy="1092850"/>
          </a:xfrm>
          <a:prstGeom prst="rect">
            <a:avLst/>
          </a:prstGeom>
        </p:spPr>
      </p:pic>
    </p:spTree>
    <p:extLst>
      <p:ext uri="{BB962C8B-B14F-4D97-AF65-F5344CB8AC3E}">
        <p14:creationId xmlns:p14="http://schemas.microsoft.com/office/powerpoint/2010/main" val="1406098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815934"/>
      </p:ext>
    </p:extLst>
  </p:cSld>
  <p:clrMap bg1="lt1" tx1="dk1" bg2="lt2" tx2="dk2" accent1="accent1" accent2="accent2" accent3="accent3" accent4="accent4" accent5="accent5" accent6="accent6" hlink="hlink" folHlink="folHlink"/>
  <p:sldLayoutIdLst>
    <p:sldLayoutId id="2147483674"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158217"/>
      </p:ext>
    </p:extLst>
  </p:cSld>
  <p:clrMap bg1="lt1" tx1="dk1" bg2="lt2" tx2="dk2" accent1="accent1" accent2="accent2" accent3="accent3" accent4="accent4" accent5="accent5" accent6="accent6" hlink="hlink" folHlink="folHlink"/>
  <p:sldLayoutIdLst>
    <p:sldLayoutId id="2147483676"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905174"/>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576596"/>
      </p:ext>
    </p:extLst>
  </p:cSld>
  <p:clrMap bg1="lt1" tx1="dk1" bg2="lt2" tx2="dk2" accent1="accent1" accent2="accent2" accent3="accent3" accent4="accent4" accent5="accent5" accent6="accent6" hlink="hlink" folHlink="folHlink"/>
  <p:sldLayoutIdLst>
    <p:sldLayoutId id="2147483680"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607267"/>
      </p:ext>
    </p:extLst>
  </p:cSld>
  <p:clrMap bg1="lt1" tx1="dk1" bg2="lt2" tx2="dk2" accent1="accent1" accent2="accent2" accent3="accent3" accent4="accent4" accent5="accent5" accent6="accent6" hlink="hlink" folHlink="folHlink"/>
  <p:sldLayoutIdLst>
    <p:sldLayoutId id="2147483682"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69282"/>
      </p:ext>
    </p:extLst>
  </p:cSld>
  <p:clrMap bg1="lt1" tx1="dk1" bg2="lt2" tx2="dk2" accent1="accent1" accent2="accent2" accent3="accent3" accent4="accent4" accent5="accent5" accent6="accent6" hlink="hlink" folHlink="folHlink"/>
  <p:sldLayoutIdLst>
    <p:sldLayoutId id="2147483684"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298633"/>
      </p:ext>
    </p:extLst>
  </p:cSld>
  <p:clrMap bg1="lt1" tx1="dk1" bg2="lt2" tx2="dk2" accent1="accent1" accent2="accent2" accent3="accent3" accent4="accent4" accent5="accent5" accent6="accent6" hlink="hlink" folHlink="folHlink"/>
  <p:sldLayoutIdLst>
    <p:sldLayoutId id="2147483686"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556544"/>
      </p:ext>
    </p:extLst>
  </p:cSld>
  <p:clrMap bg1="lt1" tx1="dk1" bg2="lt2" tx2="dk2" accent1="accent1" accent2="accent2" accent3="accent3" accent4="accent4" accent5="accent5" accent6="accent6" hlink="hlink" folHlink="folHlink"/>
  <p:sldLayoutIdLst>
    <p:sldLayoutId id="2147483688"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871437"/>
      </p:ext>
    </p:extLst>
  </p:cSld>
  <p:clrMap bg1="lt1" tx1="dk1" bg2="lt2" tx2="dk2" accent1="accent1" accent2="accent2" accent3="accent3" accent4="accent4" accent5="accent5" accent6="accent6" hlink="hlink" folHlink="folHlink"/>
  <p:sldLayoutIdLst>
    <p:sldLayoutId id="2147483690"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778342"/>
      </p:ext>
    </p:extLst>
  </p:cSld>
  <p:clrMap bg1="lt1" tx1="dk1" bg2="lt2" tx2="dk2" accent1="accent1" accent2="accent2" accent3="accent3" accent4="accent4" accent5="accent5" accent6="accent6" hlink="hlink" folHlink="folHlink"/>
  <p:sldLayoutIdLst>
    <p:sldLayoutId id="2147483692"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30011"/>
      </p:ext>
    </p:extLst>
  </p:cSld>
  <p:clrMap bg1="lt1" tx1="dk1" bg2="lt2" tx2="dk2" accent1="accent1" accent2="accent2" accent3="accent3" accent4="accent4" accent5="accent5" accent6="accent6" hlink="hlink" folHlink="folHlink"/>
  <p:sldLayoutIdLst>
    <p:sldLayoutId id="2147483658"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82080"/>
      </p:ext>
    </p:extLst>
  </p:cSld>
  <p:clrMap bg1="lt1" tx1="dk1" bg2="lt2" tx2="dk2" accent1="accent1" accent2="accent2" accent3="accent3" accent4="accent4" accent5="accent5" accent6="accent6" hlink="hlink" folHlink="folHlink"/>
  <p:sldLayoutIdLst>
    <p:sldLayoutId id="2147483694"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883829"/>
      </p:ext>
    </p:extLst>
  </p:cSld>
  <p:clrMap bg1="lt1" tx1="dk1" bg2="lt2" tx2="dk2" accent1="accent1" accent2="accent2" accent3="accent3" accent4="accent4" accent5="accent5" accent6="accent6" hlink="hlink" folHlink="folHlink"/>
  <p:sldLayoutIdLst>
    <p:sldLayoutId id="2147483696"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068899"/>
      </p:ext>
    </p:extLst>
  </p:cSld>
  <p:clrMap bg1="lt1" tx1="dk1" bg2="lt2" tx2="dk2" accent1="accent1" accent2="accent2" accent3="accent3" accent4="accent4" accent5="accent5" accent6="accent6" hlink="hlink" folHlink="folHlink"/>
  <p:sldLayoutIdLst>
    <p:sldLayoutId id="2147483698"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188946"/>
      </p:ext>
    </p:extLst>
  </p:cSld>
  <p:clrMap bg1="lt1" tx1="dk1" bg2="lt2" tx2="dk2" accent1="accent1" accent2="accent2" accent3="accent3" accent4="accent4" accent5="accent5" accent6="accent6" hlink="hlink" folHlink="folHlink"/>
  <p:sldLayoutIdLst>
    <p:sldLayoutId id="2147483700"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596231"/>
      </p:ext>
    </p:extLst>
  </p:cSld>
  <p:clrMap bg1="lt1" tx1="dk1" bg2="lt2" tx2="dk2" accent1="accent1" accent2="accent2" accent3="accent3" accent4="accent4" accent5="accent5" accent6="accent6" hlink="hlink" folHlink="folHlink"/>
  <p:sldLayoutIdLst>
    <p:sldLayoutId id="2147483702"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481925"/>
      </p:ext>
    </p:extLst>
  </p:cSld>
  <p:clrMap bg1="lt1" tx1="dk1" bg2="lt2" tx2="dk2" accent1="accent1" accent2="accent2" accent3="accent3" accent4="accent4" accent5="accent5" accent6="accent6" hlink="hlink" folHlink="folHlink"/>
  <p:sldLayoutIdLst>
    <p:sldLayoutId id="2147483704"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35079"/>
      </p:ext>
    </p:extLst>
  </p:cSld>
  <p:clrMap bg1="lt1" tx1="dk1" bg2="lt2" tx2="dk2" accent1="accent1" accent2="accent2" accent3="accent3" accent4="accent4" accent5="accent5" accent6="accent6" hlink="hlink" folHlink="folHlink"/>
  <p:sldLayoutIdLst>
    <p:sldLayoutId id="2147483706"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891868"/>
      </p:ext>
    </p:extLst>
  </p:cSld>
  <p:clrMap bg1="lt1" tx1="dk1" bg2="lt2" tx2="dk2" accent1="accent1" accent2="accent2" accent3="accent3" accent4="accent4" accent5="accent5" accent6="accent6" hlink="hlink" folHlink="folHlink"/>
  <p:sldLayoutIdLst>
    <p:sldLayoutId id="2147483708"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279797"/>
      </p:ext>
    </p:extLst>
  </p:cSld>
  <p:clrMap bg1="lt1" tx1="dk1" bg2="lt2" tx2="dk2" accent1="accent1" accent2="accent2" accent3="accent3" accent4="accent4" accent5="accent5" accent6="accent6" hlink="hlink" folHlink="folHlink"/>
  <p:sldLayoutIdLst>
    <p:sldLayoutId id="2147483710"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8420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776441"/>
      </p:ext>
    </p:extLst>
  </p:cSld>
  <p:clrMap bg1="lt1" tx1="dk1" bg2="lt2" tx2="dk2" accent1="accent1" accent2="accent2" accent3="accent3" accent4="accent4" accent5="accent5" accent6="accent6" hlink="hlink" folHlink="folHlink"/>
  <p:sldLayoutIdLst>
    <p:sldLayoutId id="2147483660"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648081"/>
      </p:ext>
    </p:extLst>
  </p:cSld>
  <p:clrMap bg1="lt1" tx1="dk1" bg2="lt2" tx2="dk2" accent1="accent1" accent2="accent2" accent3="accent3" accent4="accent4" accent5="accent5" accent6="accent6" hlink="hlink" folHlink="folHlink"/>
  <p:sldLayoutIdLst>
    <p:sldLayoutId id="2147483662"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745425"/>
      </p:ext>
    </p:extLst>
  </p:cSld>
  <p:clrMap bg1="lt1" tx1="dk1" bg2="lt2" tx2="dk2" accent1="accent1" accent2="accent2" accent3="accent3" accent4="accent4" accent5="accent5" accent6="accent6" hlink="hlink" folHlink="folHlink"/>
  <p:sldLayoutIdLst>
    <p:sldLayoutId id="2147483664"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194353"/>
      </p:ext>
    </p:extLst>
  </p:cSld>
  <p:clrMap bg1="lt1" tx1="dk1" bg2="lt2" tx2="dk2" accent1="accent1" accent2="accent2" accent3="accent3" accent4="accent4" accent5="accent5" accent6="accent6" hlink="hlink" folHlink="folHlink"/>
  <p:sldLayoutIdLst>
    <p:sldLayoutId id="2147483666"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383509"/>
      </p:ext>
    </p:extLst>
  </p:cSld>
  <p:clrMap bg1="lt1" tx1="dk1" bg2="lt2" tx2="dk2" accent1="accent1" accent2="accent2" accent3="accent3" accent4="accent4" accent5="accent5" accent6="accent6" hlink="hlink" folHlink="folHlink"/>
  <p:sldLayoutIdLst>
    <p:sldLayoutId id="2147483668"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627655"/>
      </p:ext>
    </p:extLst>
  </p:cSld>
  <p:clrMap bg1="lt1" tx1="dk1" bg2="lt2" tx2="dk2" accent1="accent1" accent2="accent2" accent3="accent3" accent4="accent4" accent5="accent5" accent6="accent6" hlink="hlink" folHlink="folHlink"/>
  <p:sldLayoutIdLst>
    <p:sldLayoutId id="2147483670"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1E720-8875-4102-A5F3-903CE5429F2A}"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89473-EA4B-4862-B69B-D1A81DBB1E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387610"/>
      </p:ext>
    </p:extLst>
  </p:cSld>
  <p:clrMap bg1="lt1" tx1="dk1" bg2="lt2" tx2="dk2" accent1="accent1" accent2="accent2" accent3="accent3" accent4="accent4" accent5="accent5" accent6="accent6" hlink="hlink" folHlink="folHlink"/>
  <p:sldLayoutIdLst>
    <p:sldLayoutId id="2147483672"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1.xml"/><Relationship Id="rId6" Type="http://schemas.openxmlformats.org/officeDocument/2006/relationships/chart" Target="../charts/chart5.xml"/><Relationship Id="rId5" Type="http://schemas.openxmlformats.org/officeDocument/2006/relationships/chart" Target="../charts/chart4.xml"/><Relationship Id="rId10" Type="http://schemas.openxmlformats.org/officeDocument/2006/relationships/image" Target="../media/image5.png"/><Relationship Id="rId4" Type="http://schemas.openxmlformats.org/officeDocument/2006/relationships/chart" Target="../charts/chart3.xml"/><Relationship Id="rId9"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hyperlink" Target="http://www.rosalindfranklin.edu/cms/OfficeofAccreditation/StandardsDashboard.aspx" TargetMode="Externa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2070101"/>
            <a:ext cx="9398000" cy="2446730"/>
          </a:xfrm>
          <a:ln>
            <a:noFill/>
          </a:ln>
        </p:spPr>
        <p:txBody>
          <a:bodyPr>
            <a:normAutofit fontScale="90000"/>
          </a:bodyPr>
          <a:lstStyle/>
          <a:p>
            <a:r>
              <a:rPr lang="en-US" b="1" dirty="0"/>
              <a:t>LCME Update: </a:t>
            </a:r>
            <a:r>
              <a:rPr lang="en-US" b="1" dirty="0" smtClean="0"/>
              <a:t/>
            </a:r>
            <a:br>
              <a:rPr lang="en-US" b="1" dirty="0" smtClean="0"/>
            </a:br>
            <a:r>
              <a:rPr lang="en-US" b="1" dirty="0" smtClean="0"/>
              <a:t>Continuous </a:t>
            </a:r>
            <a:r>
              <a:rPr lang="en-US" b="1" dirty="0"/>
              <a:t>Quality Improvement (CQI)</a:t>
            </a:r>
          </a:p>
        </p:txBody>
      </p:sp>
    </p:spTree>
    <p:extLst>
      <p:ext uri="{BB962C8B-B14F-4D97-AF65-F5344CB8AC3E}">
        <p14:creationId xmlns:p14="http://schemas.microsoft.com/office/powerpoint/2010/main" val="4015044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Case for Action</a:t>
            </a:r>
            <a:endParaRPr lang="en-US" dirty="0"/>
          </a:p>
        </p:txBody>
      </p:sp>
      <p:sp>
        <p:nvSpPr>
          <p:cNvPr id="3" name="Content Placeholder 2"/>
          <p:cNvSpPr>
            <a:spLocks noGrp="1"/>
          </p:cNvSpPr>
          <p:nvPr>
            <p:ph idx="1"/>
          </p:nvPr>
        </p:nvSpPr>
        <p:spPr/>
        <p:txBody>
          <a:bodyPr/>
          <a:lstStyle/>
          <a:p>
            <a:r>
              <a:rPr lang="en-US" dirty="0" smtClean="0"/>
              <a:t>Strategic planning not connected to standards</a:t>
            </a:r>
          </a:p>
          <a:p>
            <a:r>
              <a:rPr lang="en-US" dirty="0" smtClean="0"/>
              <a:t>On probation twice in last 10-years</a:t>
            </a:r>
          </a:p>
          <a:p>
            <a:r>
              <a:rPr lang="en-US" dirty="0" smtClean="0"/>
              <a:t>Outdated curriculum leading to below norm education outcomes </a:t>
            </a:r>
          </a:p>
          <a:p>
            <a:r>
              <a:rPr lang="en-US" dirty="0" smtClean="0"/>
              <a:t>GQ data indicates weaknesses in several areas with declining trends</a:t>
            </a:r>
          </a:p>
          <a:p>
            <a:r>
              <a:rPr lang="en-US" dirty="0" smtClean="0"/>
              <a:t>Culture of complacency inhibiting action</a:t>
            </a:r>
          </a:p>
          <a:p>
            <a:r>
              <a:rPr lang="en-US" dirty="0" smtClean="0"/>
              <a:t>High number of recently unmatched students</a:t>
            </a:r>
            <a:endParaRPr lang="en-US" dirty="0"/>
          </a:p>
        </p:txBody>
      </p:sp>
      <p:sp>
        <p:nvSpPr>
          <p:cNvPr id="4" name="Date Placeholder 3"/>
          <p:cNvSpPr>
            <a:spLocks noGrp="1"/>
          </p:cNvSpPr>
          <p:nvPr>
            <p:ph type="dt" sz="half" idx="10"/>
          </p:nvPr>
        </p:nvSpPr>
        <p:spPr/>
        <p:txBody>
          <a:bodyPr/>
          <a:lstStyle/>
          <a:p>
            <a:fld id="{FC915E4E-0E78-4E30-956B-1213457701EE}" type="datetime1">
              <a:rPr lang="en-US" smtClean="0">
                <a:solidFill>
                  <a:prstClr val="black">
                    <a:tint val="75000"/>
                  </a:prstClr>
                </a:solidFill>
              </a:rPr>
              <a:pPr/>
              <a:t>11/11/2015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828800"/>
            <a:ext cx="7696200" cy="4093428"/>
          </a:xfrm>
          <a:prstGeom prst="rect">
            <a:avLst/>
          </a:prstGeom>
          <a:noFill/>
        </p:spPr>
        <p:txBody>
          <a:bodyPr wrap="square" rtlCol="0">
            <a:spAutoFit/>
          </a:bodyPr>
          <a:lstStyle/>
          <a:p>
            <a:pPr algn="ctr"/>
            <a:r>
              <a:rPr lang="en-US" sz="3200" dirty="0">
                <a:solidFill>
                  <a:prstClr val="black"/>
                </a:solidFill>
              </a:rPr>
              <a:t>LCME Standard Element 1.1</a:t>
            </a:r>
          </a:p>
          <a:p>
            <a:endParaRPr lang="en-US" sz="2000" dirty="0">
              <a:solidFill>
                <a:prstClr val="black"/>
              </a:solidFill>
            </a:endParaRPr>
          </a:p>
          <a:p>
            <a:r>
              <a:rPr lang="en-US" sz="2400" dirty="0">
                <a:solidFill>
                  <a:prstClr val="black"/>
                </a:solidFill>
              </a:rPr>
              <a:t>A medical school engages in ongoing planning and continuous quality improvement processes that establish short and long-term programmatic goals, result in the achievement of measurable outcomes that are used to improve programmatic quality, </a:t>
            </a:r>
            <a:r>
              <a:rPr lang="en-US" sz="2400" b="1" dirty="0">
                <a:solidFill>
                  <a:prstClr val="black"/>
                </a:solidFill>
              </a:rPr>
              <a:t>and ensure effective monitoring of the medical education program’s compliance with accreditation standards.</a:t>
            </a:r>
          </a:p>
          <a:p>
            <a:endParaRPr lang="en-US" sz="2000" dirty="0">
              <a:solidFill>
                <a:prstClr val="black"/>
              </a:solidFill>
            </a:endParaRPr>
          </a:p>
          <a:p>
            <a:endParaRPr lang="en-US" sz="2000" dirty="0">
              <a:solidFill>
                <a:prstClr val="black"/>
              </a:solidFill>
            </a:endParaRPr>
          </a:p>
        </p:txBody>
      </p:sp>
      <p:sp>
        <p:nvSpPr>
          <p:cNvPr id="3" name="Title 2"/>
          <p:cNvSpPr>
            <a:spLocks noGrp="1"/>
          </p:cNvSpPr>
          <p:nvPr>
            <p:ph type="title"/>
          </p:nvPr>
        </p:nvSpPr>
        <p:spPr/>
        <p:txBody>
          <a:bodyPr>
            <a:normAutofit/>
          </a:bodyPr>
          <a:lstStyle/>
          <a:p>
            <a:r>
              <a:rPr lang="en-US" dirty="0" smtClean="0"/>
              <a:t>Quality Now a Prospective Requirement</a:t>
            </a:r>
            <a:endParaRPr lang="en-US" dirty="0"/>
          </a:p>
        </p:txBody>
      </p:sp>
      <p:sp>
        <p:nvSpPr>
          <p:cNvPr id="4" name="Date Placeholder 3"/>
          <p:cNvSpPr>
            <a:spLocks noGrp="1"/>
          </p:cNvSpPr>
          <p:nvPr>
            <p:ph type="dt" sz="half" idx="10"/>
          </p:nvPr>
        </p:nvSpPr>
        <p:spPr/>
        <p:txBody>
          <a:bodyPr/>
          <a:lstStyle/>
          <a:p>
            <a:fld id="{64CB7B84-6B18-4A92-9CFD-856CCB2A722C}" type="datetime1">
              <a:rPr lang="en-US" smtClean="0">
                <a:solidFill>
                  <a:prstClr val="black">
                    <a:tint val="75000"/>
                  </a:prstClr>
                </a:solidFill>
              </a:rPr>
              <a:pPr/>
              <a:t>11/11/2015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Standards Based Continuous Quality Leadership (SBCQL) Program Objective</a:t>
            </a:r>
            <a:endParaRPr lang="en-US" dirty="0"/>
          </a:p>
        </p:txBody>
      </p:sp>
      <p:sp>
        <p:nvSpPr>
          <p:cNvPr id="4" name="TextBox 3"/>
          <p:cNvSpPr txBox="1"/>
          <p:nvPr/>
        </p:nvSpPr>
        <p:spPr>
          <a:xfrm>
            <a:off x="2667000" y="2362200"/>
            <a:ext cx="7086600" cy="3539430"/>
          </a:xfrm>
          <a:prstGeom prst="rect">
            <a:avLst/>
          </a:prstGeom>
          <a:noFill/>
        </p:spPr>
        <p:txBody>
          <a:bodyPr wrap="square" rtlCol="0">
            <a:spAutoFit/>
          </a:bodyPr>
          <a:lstStyle/>
          <a:p>
            <a:pPr algn="ctr"/>
            <a:r>
              <a:rPr lang="en-US" sz="2800" dirty="0">
                <a:solidFill>
                  <a:prstClr val="black"/>
                </a:solidFill>
              </a:rPr>
              <a:t>With our Medical Students and clinical patients as our core customers;</a:t>
            </a:r>
          </a:p>
          <a:p>
            <a:pPr algn="ctr"/>
            <a:endParaRPr lang="en-US" sz="2800" dirty="0">
              <a:solidFill>
                <a:prstClr val="black"/>
              </a:solidFill>
            </a:endParaRPr>
          </a:p>
          <a:p>
            <a:pPr algn="ctr"/>
            <a:r>
              <a:rPr lang="en-US" sz="2800" dirty="0">
                <a:solidFill>
                  <a:prstClr val="black"/>
                </a:solidFill>
              </a:rPr>
              <a:t>Build a lasting infrastructure of human talent, information technology and continuous quality improvement processes that work together to achieve excellence in medical education and patient care</a:t>
            </a:r>
          </a:p>
        </p:txBody>
      </p:sp>
      <p:sp>
        <p:nvSpPr>
          <p:cNvPr id="5" name="Date Placeholder 4"/>
          <p:cNvSpPr>
            <a:spLocks noGrp="1"/>
          </p:cNvSpPr>
          <p:nvPr>
            <p:ph type="dt" sz="half" idx="10"/>
          </p:nvPr>
        </p:nvSpPr>
        <p:spPr/>
        <p:txBody>
          <a:bodyPr/>
          <a:lstStyle/>
          <a:p>
            <a:fld id="{57EC8952-26F1-4543-9BC4-58CA3F0B0D22}" type="datetime1">
              <a:rPr lang="en-US" smtClean="0">
                <a:solidFill>
                  <a:prstClr val="black">
                    <a:tint val="75000"/>
                  </a:prstClr>
                </a:solidFill>
              </a:rPr>
              <a:pPr/>
              <a:t>11/11/2015</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12</a:t>
            </a:fld>
            <a:endParaRPr lang="en-US">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SBCQL Program Goals</a:t>
            </a:r>
            <a:endParaRPr lang="en-US" sz="3600" dirty="0"/>
          </a:p>
        </p:txBody>
      </p:sp>
      <p:sp>
        <p:nvSpPr>
          <p:cNvPr id="3" name="Content Placeholder 2"/>
          <p:cNvSpPr>
            <a:spLocks noGrp="1"/>
          </p:cNvSpPr>
          <p:nvPr>
            <p:ph idx="1"/>
          </p:nvPr>
        </p:nvSpPr>
        <p:spPr>
          <a:xfrm>
            <a:off x="1981200" y="1828801"/>
            <a:ext cx="8229600" cy="4525963"/>
          </a:xfrm>
        </p:spPr>
        <p:txBody>
          <a:bodyPr>
            <a:normAutofit lnSpcReduction="10000"/>
          </a:bodyPr>
          <a:lstStyle/>
          <a:p>
            <a:pPr marL="514350" indent="-514350">
              <a:buFont typeface="+mj-lt"/>
              <a:buAutoNum type="arabicPeriod"/>
            </a:pPr>
            <a:r>
              <a:rPr lang="en-US" dirty="0" smtClean="0"/>
              <a:t>Real time compliance status and performance trends</a:t>
            </a:r>
          </a:p>
          <a:p>
            <a:pPr marL="514350" indent="-514350">
              <a:buFont typeface="+mj-lt"/>
              <a:buAutoNum type="arabicPeriod"/>
            </a:pPr>
            <a:r>
              <a:rPr lang="en-US" dirty="0" smtClean="0"/>
              <a:t>Identification of opportunities to achieve excellence at reasonable cost</a:t>
            </a:r>
          </a:p>
          <a:p>
            <a:pPr marL="514350" indent="-514350">
              <a:buFont typeface="+mj-lt"/>
              <a:buAutoNum type="arabicPeriod"/>
            </a:pPr>
            <a:r>
              <a:rPr lang="en-US" dirty="0" smtClean="0"/>
              <a:t>Adverse trends always addressed using CQI methods Model for Improvement, </a:t>
            </a:r>
            <a:r>
              <a:rPr lang="en-US" i="1" dirty="0" smtClean="0"/>
              <a:t>LEAN</a:t>
            </a:r>
            <a:r>
              <a:rPr lang="en-US" dirty="0" smtClean="0"/>
              <a:t>, </a:t>
            </a:r>
            <a:r>
              <a:rPr lang="en-US" i="1" dirty="0" smtClean="0"/>
              <a:t>Six Sigma</a:t>
            </a:r>
            <a:r>
              <a:rPr lang="en-US" dirty="0" smtClean="0"/>
              <a:t>, etc.</a:t>
            </a:r>
          </a:p>
          <a:p>
            <a:pPr marL="514350" indent="-514350">
              <a:buFont typeface="+mj-lt"/>
              <a:buAutoNum type="arabicPeriod"/>
            </a:pPr>
            <a:r>
              <a:rPr lang="en-US" dirty="0" smtClean="0"/>
              <a:t>DCI documents always current and available</a:t>
            </a:r>
          </a:p>
          <a:p>
            <a:pPr marL="514350" indent="-514350">
              <a:buFont typeface="+mj-lt"/>
              <a:buAutoNum type="arabicPeriod"/>
            </a:pPr>
            <a:r>
              <a:rPr lang="en-US" dirty="0" smtClean="0"/>
              <a:t>LCME ASSET database always current</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6A2406C2-3CC1-48D2-8FC7-B9331F3DAB75}" type="datetime1">
              <a:rPr lang="en-US" smtClean="0">
                <a:solidFill>
                  <a:prstClr val="black">
                    <a:tint val="75000"/>
                  </a:prstClr>
                </a:solidFill>
              </a:rPr>
              <a:pPr/>
              <a:t>11/11/2015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Accreditation</a:t>
            </a:r>
            <a:endParaRPr lang="en-US" dirty="0"/>
          </a:p>
        </p:txBody>
      </p:sp>
      <p:graphicFrame>
        <p:nvGraphicFramePr>
          <p:cNvPr id="5" name="Content Placeholder 4"/>
          <p:cNvGraphicFramePr>
            <a:graphicFrameLocks noGrp="1"/>
          </p:cNvGraphicFramePr>
          <p:nvPr>
            <p:ph idx="1"/>
          </p:nvPr>
        </p:nvGraphicFramePr>
        <p:xfrm>
          <a:off x="1828800" y="1371600"/>
          <a:ext cx="8458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543800" y="4724401"/>
            <a:ext cx="2590800" cy="646331"/>
          </a:xfrm>
          <a:prstGeom prst="rect">
            <a:avLst/>
          </a:prstGeom>
          <a:noFill/>
        </p:spPr>
        <p:txBody>
          <a:bodyPr wrap="square" rtlCol="0">
            <a:spAutoFit/>
          </a:bodyPr>
          <a:lstStyle/>
          <a:p>
            <a:r>
              <a:rPr lang="en-US" dirty="0">
                <a:solidFill>
                  <a:prstClr val="black"/>
                </a:solidFill>
              </a:rPr>
              <a:t>Higher Learning Commission</a:t>
            </a:r>
          </a:p>
        </p:txBody>
      </p:sp>
      <p:sp>
        <p:nvSpPr>
          <p:cNvPr id="7" name="TextBox 6"/>
          <p:cNvSpPr txBox="1"/>
          <p:nvPr/>
        </p:nvSpPr>
        <p:spPr>
          <a:xfrm>
            <a:off x="2819400" y="4648201"/>
            <a:ext cx="1905000" cy="646331"/>
          </a:xfrm>
          <a:prstGeom prst="rect">
            <a:avLst/>
          </a:prstGeom>
          <a:noFill/>
        </p:spPr>
        <p:txBody>
          <a:bodyPr wrap="square" rtlCol="0">
            <a:spAutoFit/>
          </a:bodyPr>
          <a:lstStyle/>
          <a:p>
            <a:r>
              <a:rPr lang="en-US" dirty="0">
                <a:solidFill>
                  <a:prstClr val="black"/>
                </a:solidFill>
              </a:rPr>
              <a:t>Illinois Board of Higher Education</a:t>
            </a:r>
          </a:p>
        </p:txBody>
      </p:sp>
      <p:sp>
        <p:nvSpPr>
          <p:cNvPr id="8" name="Date Placeholder 7"/>
          <p:cNvSpPr>
            <a:spLocks noGrp="1"/>
          </p:cNvSpPr>
          <p:nvPr>
            <p:ph type="dt" sz="half" idx="10"/>
          </p:nvPr>
        </p:nvSpPr>
        <p:spPr/>
        <p:txBody>
          <a:bodyPr/>
          <a:lstStyle/>
          <a:p>
            <a:fld id="{5726C2F6-AF9E-4D88-BA2B-6CF678329F6E}" type="datetime1">
              <a:rPr lang="en-US" smtClean="0">
                <a:solidFill>
                  <a:prstClr val="black">
                    <a:tint val="75000"/>
                  </a:prstClr>
                </a:solidFill>
              </a:rPr>
              <a:pPr/>
              <a:t>11/11/2015</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089473-EA4B-4862-B69B-D1A81DBB1E5D}" type="slidenum">
              <a:rPr lang="en-US" smtClean="0">
                <a:solidFill>
                  <a:prstClr val="black">
                    <a:tint val="75000"/>
                  </a:prstClr>
                </a:solidFill>
              </a:rPr>
              <a:pPr/>
              <a:t>14</a:t>
            </a:fld>
            <a:endParaRPr lang="en-US">
              <a:solidFill>
                <a:prstClr val="black">
                  <a:tint val="75000"/>
                </a:prstClr>
              </a:solidFill>
            </a:endParaRPr>
          </a:p>
        </p:txBody>
      </p:sp>
      <p:sp>
        <p:nvSpPr>
          <p:cNvPr id="10" name="Footer Placeholder 9"/>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SBCQL Leadership Teams</a:t>
            </a:r>
            <a:endParaRPr lang="en-US" dirty="0"/>
          </a:p>
        </p:txBody>
      </p:sp>
      <p:graphicFrame>
        <p:nvGraphicFramePr>
          <p:cNvPr id="4" name="Diagram 3"/>
          <p:cNvGraphicFramePr/>
          <p:nvPr/>
        </p:nvGraphicFramePr>
        <p:xfrm>
          <a:off x="2133600" y="1397000"/>
          <a:ext cx="79248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2670D623-52CC-4A64-8EF7-E52AE3BD9895}" type="datetime1">
              <a:rPr lang="en-US" smtClean="0">
                <a:solidFill>
                  <a:prstClr val="black">
                    <a:tint val="75000"/>
                  </a:prstClr>
                </a:solidFill>
              </a:rPr>
              <a:pPr/>
              <a:t>11/11/2015</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15</a:t>
            </a:fld>
            <a:endParaRPr lang="en-US">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SBCQL Document Structure</a:t>
            </a:r>
            <a:endParaRPr lang="en-US" dirty="0"/>
          </a:p>
        </p:txBody>
      </p:sp>
      <p:graphicFrame>
        <p:nvGraphicFramePr>
          <p:cNvPr id="3" name="Diagram 2"/>
          <p:cNvGraphicFramePr/>
          <p:nvPr/>
        </p:nvGraphicFramePr>
        <p:xfrm>
          <a:off x="3048000" y="1397000"/>
          <a:ext cx="66294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1F8278D8-B858-4A3B-B4AD-F4D63B261D3F}" type="datetime1">
              <a:rPr lang="en-US" smtClean="0">
                <a:solidFill>
                  <a:prstClr val="black">
                    <a:tint val="75000"/>
                  </a:prstClr>
                </a:solidFill>
              </a:rPr>
              <a:pPr/>
              <a:t>11/11/2015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Architecture</a:t>
            </a:r>
            <a:endParaRPr lang="en-US" dirty="0"/>
          </a:p>
        </p:txBody>
      </p:sp>
      <p:graphicFrame>
        <p:nvGraphicFramePr>
          <p:cNvPr id="6" name="Diagram 5"/>
          <p:cNvGraphicFramePr/>
          <p:nvPr/>
        </p:nvGraphicFramePr>
        <p:xfrm>
          <a:off x="3124200" y="1676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AB4B80F-FA97-4646-A0C9-1ED6714D0C59}" type="datetime1">
              <a:rPr lang="en-US" smtClean="0">
                <a:solidFill>
                  <a:prstClr val="black">
                    <a:tint val="75000"/>
                  </a:prstClr>
                </a:solidFill>
              </a:rPr>
              <a:pPr/>
              <a:t>11/11/2015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17</a:t>
            </a:fld>
            <a:endParaRPr lang="en-US">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CQL Improvement Cycle for Each Standard Element</a:t>
            </a:r>
            <a:endParaRPr lang="en-US" dirty="0"/>
          </a:p>
        </p:txBody>
      </p:sp>
      <p:graphicFrame>
        <p:nvGraphicFramePr>
          <p:cNvPr id="3" name="Diagram 2"/>
          <p:cNvGraphicFramePr/>
          <p:nvPr/>
        </p:nvGraphicFramePr>
        <p:xfrm>
          <a:off x="3429000" y="18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29986C08-20E1-437E-9341-FF4622DBD9B5}" type="datetime1">
              <a:rPr lang="en-US" smtClean="0">
                <a:solidFill>
                  <a:prstClr val="black">
                    <a:tint val="75000"/>
                  </a:prstClr>
                </a:solidFill>
              </a:rPr>
              <a:pPr/>
              <a:t>11/11/2015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7" name="Rectangle 6"/>
          <p:cNvSpPr/>
          <p:nvPr/>
        </p:nvSpPr>
        <p:spPr>
          <a:xfrm>
            <a:off x="1752601" y="1371600"/>
            <a:ext cx="3268267" cy="1077218"/>
          </a:xfrm>
          <a:prstGeom prst="rect">
            <a:avLst/>
          </a:prstGeom>
          <a:noFill/>
        </p:spPr>
        <p:txBody>
          <a:bodyPr wrap="none" lIns="91440" tIns="45720" rIns="91440" bIns="45720">
            <a:spAutoFit/>
          </a:bodyPr>
          <a:lstStyle/>
          <a:p>
            <a:pPr algn="ctr"/>
            <a:r>
              <a:rPr lang="en-US" sz="32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rPr>
              <a:t>Element</a:t>
            </a:r>
          </a:p>
          <a:p>
            <a:pPr algn="ctr"/>
            <a:r>
              <a:rPr lang="en-US" sz="32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rPr>
              <a:t>AIM Statement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versus Excellence?</a:t>
            </a:r>
            <a:endParaRPr lang="en-US" dirty="0"/>
          </a:p>
        </p:txBody>
      </p:sp>
      <p:sp>
        <p:nvSpPr>
          <p:cNvPr id="3" name="Content Placeholder 2"/>
          <p:cNvSpPr>
            <a:spLocks noGrp="1"/>
          </p:cNvSpPr>
          <p:nvPr>
            <p:ph idx="1"/>
          </p:nvPr>
        </p:nvSpPr>
        <p:spPr/>
        <p:txBody>
          <a:bodyPr>
            <a:noAutofit/>
          </a:bodyPr>
          <a:lstStyle/>
          <a:p>
            <a:r>
              <a:rPr lang="en-US" sz="2500" dirty="0"/>
              <a:t>SOC = Standard of Compliance</a:t>
            </a:r>
          </a:p>
          <a:p>
            <a:r>
              <a:rPr lang="en-US" sz="2500" dirty="0"/>
              <a:t>SOE = Standard of Excellence</a:t>
            </a:r>
          </a:p>
          <a:p>
            <a:endParaRPr lang="en-US" sz="2500" dirty="0"/>
          </a:p>
          <a:p>
            <a:pPr marL="0" indent="0">
              <a:buNone/>
            </a:pPr>
            <a:r>
              <a:rPr lang="en-US" sz="2400" b="1" dirty="0"/>
              <a:t>8.7: Comparability of Education/Assessment</a:t>
            </a:r>
          </a:p>
          <a:p>
            <a:pPr marL="457200" indent="0">
              <a:buNone/>
            </a:pPr>
            <a:r>
              <a:rPr lang="en-US" sz="1800" dirty="0"/>
              <a:t>A </a:t>
            </a:r>
            <a:r>
              <a:rPr lang="en-US" sz="1800" dirty="0"/>
              <a:t>medical school ensures that the medical curriculum includes comparable educational experiences and equivalent methods of assessment across all locations within a given course and clerkship to ensure that all medical students achieve the same medical education program objectives</a:t>
            </a:r>
            <a:r>
              <a:rPr lang="en-US" sz="1800" dirty="0"/>
              <a:t>.</a:t>
            </a:r>
          </a:p>
          <a:p>
            <a:pPr marL="457200" indent="0">
              <a:buNone/>
            </a:pPr>
            <a:endParaRPr lang="en-US" sz="1800" dirty="0"/>
          </a:p>
          <a:p>
            <a:pPr marL="457200" indent="0">
              <a:buNone/>
            </a:pPr>
            <a:r>
              <a:rPr lang="en-US" sz="1800" b="1" dirty="0"/>
              <a:t>Measure: </a:t>
            </a:r>
            <a:r>
              <a:rPr lang="en-US" sz="1800" dirty="0"/>
              <a:t>Variation between student satisfaction ratings across all clinical sites</a:t>
            </a:r>
          </a:p>
          <a:p>
            <a:pPr marL="457200" indent="0">
              <a:buNone/>
            </a:pPr>
            <a:r>
              <a:rPr lang="en-US" sz="1800" b="1" dirty="0"/>
              <a:t>SOC: </a:t>
            </a:r>
            <a:r>
              <a:rPr lang="en-US" sz="1800" dirty="0"/>
              <a:t>Less than 20% variance</a:t>
            </a:r>
          </a:p>
          <a:p>
            <a:pPr marL="457200" indent="0">
              <a:buNone/>
            </a:pPr>
            <a:r>
              <a:rPr lang="en-US" sz="1800" b="1" dirty="0"/>
              <a:t>SOE: </a:t>
            </a:r>
            <a:r>
              <a:rPr lang="en-US" sz="1800" dirty="0"/>
              <a:t>Less than 10% variance</a:t>
            </a:r>
            <a:endParaRPr lang="en-US" sz="1800" dirty="0"/>
          </a:p>
          <a:p>
            <a:pPr marL="0" indent="0">
              <a:buNone/>
            </a:pPr>
            <a:endParaRPr lang="en-US" sz="2500" dirty="0"/>
          </a:p>
        </p:txBody>
      </p:sp>
      <p:sp>
        <p:nvSpPr>
          <p:cNvPr id="4" name="Date Placeholder 3"/>
          <p:cNvSpPr>
            <a:spLocks noGrp="1"/>
          </p:cNvSpPr>
          <p:nvPr>
            <p:ph type="dt" sz="half" idx="10"/>
          </p:nvPr>
        </p:nvSpPr>
        <p:spPr/>
        <p:txBody>
          <a:bodyPr/>
          <a:lstStyle/>
          <a:p>
            <a:fld id="{901503FC-154F-4DC1-A5C9-98A6A9CD0D67}" type="datetime1">
              <a:rPr lang="en-US" smtClean="0">
                <a:solidFill>
                  <a:prstClr val="black">
                    <a:tint val="75000"/>
                  </a:prstClr>
                </a:solidFill>
              </a:rPr>
              <a:pPr/>
              <a:t>11/11/2015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Tree>
    <p:extLst>
      <p:ext uri="{BB962C8B-B14F-4D97-AF65-F5344CB8AC3E}">
        <p14:creationId xmlns:p14="http://schemas.microsoft.com/office/powerpoint/2010/main" val="687745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Panelists</a:t>
            </a:r>
            <a:endParaRPr lang="en-US" dirty="0"/>
          </a:p>
        </p:txBody>
      </p:sp>
      <p:sp>
        <p:nvSpPr>
          <p:cNvPr id="3" name="Content Placeholder 2"/>
          <p:cNvSpPr>
            <a:spLocks noGrp="1"/>
          </p:cNvSpPr>
          <p:nvPr>
            <p:ph idx="1"/>
          </p:nvPr>
        </p:nvSpPr>
        <p:spPr/>
        <p:txBody>
          <a:bodyPr/>
          <a:lstStyle/>
          <a:p>
            <a:r>
              <a:rPr lang="en-US" u="sng" dirty="0" smtClean="0"/>
              <a:t>Donna Waechter</a:t>
            </a:r>
            <a:r>
              <a:rPr lang="en-US" dirty="0" smtClean="0"/>
              <a:t>, PhD, LCME Assistant Secretary, </a:t>
            </a:r>
          </a:p>
          <a:p>
            <a:endParaRPr lang="en-US" dirty="0"/>
          </a:p>
          <a:p>
            <a:r>
              <a:rPr lang="en-US" u="sng" dirty="0" smtClean="0"/>
              <a:t>John Tomkowiak</a:t>
            </a:r>
            <a:r>
              <a:rPr lang="en-US" dirty="0" smtClean="0"/>
              <a:t>, MD, MOL, Dean, Chicago Medical School</a:t>
            </a:r>
          </a:p>
          <a:p>
            <a:endParaRPr lang="en-US" dirty="0"/>
          </a:p>
          <a:p>
            <a:r>
              <a:rPr lang="en-US" u="sng" dirty="0" smtClean="0"/>
              <a:t>Gary Giacomelli</a:t>
            </a:r>
            <a:r>
              <a:rPr lang="en-US" dirty="0" smtClean="0"/>
              <a:t>, MPA, Assistant Provost, Institutional Planning and Management Information, Southern Illinois University School of Medicine</a:t>
            </a:r>
            <a:endParaRPr lang="en-US" dirty="0"/>
          </a:p>
        </p:txBody>
      </p:sp>
    </p:spTree>
    <p:extLst>
      <p:ext uri="{BB962C8B-B14F-4D97-AF65-F5344CB8AC3E}">
        <p14:creationId xmlns:p14="http://schemas.microsoft.com/office/powerpoint/2010/main" val="916181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versus Excellence?</a:t>
            </a:r>
            <a:endParaRPr lang="en-US" dirty="0"/>
          </a:p>
        </p:txBody>
      </p:sp>
      <p:sp>
        <p:nvSpPr>
          <p:cNvPr id="3" name="Content Placeholder 2"/>
          <p:cNvSpPr>
            <a:spLocks noGrp="1"/>
          </p:cNvSpPr>
          <p:nvPr>
            <p:ph idx="1"/>
          </p:nvPr>
        </p:nvSpPr>
        <p:spPr/>
        <p:txBody>
          <a:bodyPr>
            <a:noAutofit/>
          </a:bodyPr>
          <a:lstStyle/>
          <a:p>
            <a:r>
              <a:rPr lang="en-US" sz="2500" dirty="0"/>
              <a:t>SOC = Standard of Compliance</a:t>
            </a:r>
          </a:p>
          <a:p>
            <a:r>
              <a:rPr lang="en-US" sz="2500" dirty="0"/>
              <a:t>SOE = Standard of Excellence</a:t>
            </a:r>
          </a:p>
          <a:p>
            <a:endParaRPr lang="en-US" sz="2500" dirty="0"/>
          </a:p>
          <a:p>
            <a:pPr marL="0" indent="0">
              <a:buNone/>
            </a:pPr>
            <a:r>
              <a:rPr lang="en-US" sz="2400" b="1" dirty="0"/>
              <a:t>11.1: Academic Advising</a:t>
            </a:r>
          </a:p>
          <a:p>
            <a:pPr marL="457200" indent="0">
              <a:buNone/>
            </a:pPr>
            <a:r>
              <a:rPr lang="en-US" sz="1800" dirty="0"/>
              <a:t>A </a:t>
            </a:r>
            <a:r>
              <a:rPr lang="en-US" sz="1800" dirty="0"/>
              <a:t>medical school has an effective system of academic advising in place for </a:t>
            </a:r>
            <a:r>
              <a:rPr lang="en-US" sz="1800" dirty="0"/>
              <a:t>students </a:t>
            </a:r>
            <a:r>
              <a:rPr lang="en-US" sz="1800" dirty="0"/>
              <a:t>that integrates the efforts of faculty members, course and clerkship directors, and student affairs staff with its counseling and tutorial services and ensures that medical students can obtain academic counseling from individuals who have no role in making assessment or promotion decisions about them.</a:t>
            </a:r>
            <a:endParaRPr lang="en-US" sz="1800" dirty="0"/>
          </a:p>
          <a:p>
            <a:pPr marL="457200" indent="0">
              <a:buNone/>
            </a:pPr>
            <a:endParaRPr lang="en-US" sz="1800" dirty="0"/>
          </a:p>
          <a:p>
            <a:pPr marL="457200" indent="0">
              <a:buNone/>
            </a:pPr>
            <a:r>
              <a:rPr lang="en-US" sz="1800" b="1" dirty="0"/>
              <a:t>Measure: </a:t>
            </a:r>
            <a:r>
              <a:rPr lang="en-US" sz="1800" dirty="0"/>
              <a:t>Academic Counseling mean satisfaction rate (on a scale of 1-5)</a:t>
            </a:r>
          </a:p>
          <a:p>
            <a:pPr marL="457200" indent="0">
              <a:buNone/>
            </a:pPr>
            <a:r>
              <a:rPr lang="en-US" sz="1800" b="1" dirty="0"/>
              <a:t>SOC: </a:t>
            </a:r>
            <a:r>
              <a:rPr lang="en-US" sz="1800" dirty="0"/>
              <a:t>Within +/- 0.2 points of national mean</a:t>
            </a:r>
          </a:p>
          <a:p>
            <a:pPr marL="457200" indent="0">
              <a:buNone/>
            </a:pPr>
            <a:r>
              <a:rPr lang="en-US" sz="1800" b="1" dirty="0"/>
              <a:t>SOE: </a:t>
            </a:r>
            <a:r>
              <a:rPr lang="en-US" sz="1800" dirty="0"/>
              <a:t>More than 0.2 points above national mean</a:t>
            </a:r>
            <a:endParaRPr lang="en-US" sz="1800" dirty="0"/>
          </a:p>
          <a:p>
            <a:pPr marL="0" indent="0">
              <a:buNone/>
            </a:pPr>
            <a:endParaRPr lang="en-US" sz="2500" dirty="0"/>
          </a:p>
        </p:txBody>
      </p:sp>
      <p:sp>
        <p:nvSpPr>
          <p:cNvPr id="4" name="Date Placeholder 3"/>
          <p:cNvSpPr>
            <a:spLocks noGrp="1"/>
          </p:cNvSpPr>
          <p:nvPr>
            <p:ph type="dt" sz="half" idx="10"/>
          </p:nvPr>
        </p:nvSpPr>
        <p:spPr/>
        <p:txBody>
          <a:bodyPr/>
          <a:lstStyle/>
          <a:p>
            <a:fld id="{A2545E6C-B64F-4B42-9C7C-160C81C92919}" type="datetime1">
              <a:rPr lang="en-US" smtClean="0">
                <a:solidFill>
                  <a:prstClr val="black">
                    <a:tint val="75000"/>
                  </a:prstClr>
                </a:solidFill>
              </a:rPr>
              <a:pPr/>
              <a:t>11/11/2015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Tree>
    <p:extLst>
      <p:ext uri="{BB962C8B-B14F-4D97-AF65-F5344CB8AC3E}">
        <p14:creationId xmlns:p14="http://schemas.microsoft.com/office/powerpoint/2010/main" val="3770174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28600"/>
            <a:ext cx="8382000" cy="792162"/>
          </a:xfrm>
        </p:spPr>
        <p:txBody>
          <a:bodyPr>
            <a:noAutofit/>
          </a:bodyPr>
          <a:lstStyle/>
          <a:p>
            <a:r>
              <a:rPr lang="en-US" sz="2800" dirty="0"/>
              <a:t>Standards Based Continuous Quality Leadership Process</a:t>
            </a:r>
            <a:endParaRPr lang="en-US" sz="2800" dirty="0"/>
          </a:p>
        </p:txBody>
      </p:sp>
      <p:sp>
        <p:nvSpPr>
          <p:cNvPr id="5" name="Can 4"/>
          <p:cNvSpPr/>
          <p:nvPr/>
        </p:nvSpPr>
        <p:spPr>
          <a:xfrm>
            <a:off x="5029200" y="4838700"/>
            <a:ext cx="2438400" cy="1524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Business Intelligence Data Warehouse</a:t>
            </a:r>
          </a:p>
        </p:txBody>
      </p:sp>
      <p:sp>
        <p:nvSpPr>
          <p:cNvPr id="6" name="Flowchart: Process 5"/>
          <p:cNvSpPr/>
          <p:nvPr/>
        </p:nvSpPr>
        <p:spPr>
          <a:xfrm>
            <a:off x="2209800" y="4686300"/>
            <a:ext cx="18288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Information Collection Process</a:t>
            </a:r>
          </a:p>
        </p:txBody>
      </p:sp>
      <p:sp>
        <p:nvSpPr>
          <p:cNvPr id="7" name="Flowchart: Process 6"/>
          <p:cNvSpPr/>
          <p:nvPr/>
        </p:nvSpPr>
        <p:spPr>
          <a:xfrm>
            <a:off x="8458200" y="5562600"/>
            <a:ext cx="18288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Web Dashboard &amp; Publishing Process</a:t>
            </a:r>
          </a:p>
        </p:txBody>
      </p:sp>
      <p:cxnSp>
        <p:nvCxnSpPr>
          <p:cNvPr id="9" name="Elbow Connector 8"/>
          <p:cNvCxnSpPr>
            <a:stCxn id="6" idx="3"/>
            <a:endCxn id="5" idx="2"/>
          </p:cNvCxnSpPr>
          <p:nvPr/>
        </p:nvCxnSpPr>
        <p:spPr>
          <a:xfrm>
            <a:off x="4038600" y="5105400"/>
            <a:ext cx="990600" cy="4953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Flowchart: Process 19"/>
          <p:cNvSpPr/>
          <p:nvPr/>
        </p:nvSpPr>
        <p:spPr>
          <a:xfrm>
            <a:off x="6629400" y="1295400"/>
            <a:ext cx="18288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DCI Development and Update Process</a:t>
            </a:r>
          </a:p>
        </p:txBody>
      </p:sp>
      <p:sp>
        <p:nvSpPr>
          <p:cNvPr id="21" name="Flowchart: Process 20"/>
          <p:cNvSpPr/>
          <p:nvPr/>
        </p:nvSpPr>
        <p:spPr>
          <a:xfrm>
            <a:off x="2209800" y="2819400"/>
            <a:ext cx="18288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CQL Specification Process</a:t>
            </a:r>
          </a:p>
        </p:txBody>
      </p:sp>
      <p:sp>
        <p:nvSpPr>
          <p:cNvPr id="22" name="Flowchart: Process 21"/>
          <p:cNvSpPr/>
          <p:nvPr/>
        </p:nvSpPr>
        <p:spPr>
          <a:xfrm>
            <a:off x="8458200" y="4191000"/>
            <a:ext cx="18288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Periodic Evaluation and Scoring Process</a:t>
            </a:r>
          </a:p>
        </p:txBody>
      </p:sp>
      <p:cxnSp>
        <p:nvCxnSpPr>
          <p:cNvPr id="23" name="Elbow Connector 22"/>
          <p:cNvCxnSpPr>
            <a:stCxn id="5" idx="4"/>
            <a:endCxn id="7" idx="1"/>
          </p:cNvCxnSpPr>
          <p:nvPr/>
        </p:nvCxnSpPr>
        <p:spPr>
          <a:xfrm>
            <a:off x="7467600" y="5600700"/>
            <a:ext cx="990600" cy="381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Flowchart: Process 30"/>
          <p:cNvSpPr/>
          <p:nvPr/>
        </p:nvSpPr>
        <p:spPr>
          <a:xfrm>
            <a:off x="3429000" y="1295400"/>
            <a:ext cx="18288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Standards Leadership Teams</a:t>
            </a:r>
          </a:p>
        </p:txBody>
      </p:sp>
      <p:cxnSp>
        <p:nvCxnSpPr>
          <p:cNvPr id="33" name="Shape 32"/>
          <p:cNvCxnSpPr>
            <a:stCxn id="31" idx="1"/>
            <a:endCxn id="21" idx="0"/>
          </p:cNvCxnSpPr>
          <p:nvPr/>
        </p:nvCxnSpPr>
        <p:spPr>
          <a:xfrm rot="10800000" flipV="1">
            <a:off x="3124200" y="1714500"/>
            <a:ext cx="304800" cy="11049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1" idx="2"/>
            <a:endCxn id="6" idx="0"/>
          </p:cNvCxnSpPr>
          <p:nvPr/>
        </p:nvCxnSpPr>
        <p:spPr>
          <a:xfrm rot="5400000">
            <a:off x="2609850" y="4171950"/>
            <a:ext cx="10287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Flowchart: Process 35"/>
          <p:cNvSpPr/>
          <p:nvPr/>
        </p:nvSpPr>
        <p:spPr>
          <a:xfrm>
            <a:off x="8458200" y="2819400"/>
            <a:ext cx="18288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CQL / CQI Project </a:t>
            </a:r>
          </a:p>
          <a:p>
            <a:pPr algn="ctr"/>
            <a:r>
              <a:rPr lang="en-US" dirty="0">
                <a:solidFill>
                  <a:prstClr val="white"/>
                </a:solidFill>
              </a:rPr>
              <a:t>Process</a:t>
            </a:r>
          </a:p>
        </p:txBody>
      </p:sp>
      <p:cxnSp>
        <p:nvCxnSpPr>
          <p:cNvPr id="38" name="Straight Arrow Connector 37"/>
          <p:cNvCxnSpPr>
            <a:stCxn id="36" idx="1"/>
            <a:endCxn id="21" idx="3"/>
          </p:cNvCxnSpPr>
          <p:nvPr/>
        </p:nvCxnSpPr>
        <p:spPr>
          <a:xfrm rot="10800000">
            <a:off x="4038600" y="3238500"/>
            <a:ext cx="441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1" idx="3"/>
            <a:endCxn id="20" idx="1"/>
          </p:cNvCxnSpPr>
          <p:nvPr/>
        </p:nvCxnSpPr>
        <p:spPr>
          <a:xfrm>
            <a:off x="5257800" y="17145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2" idx="0"/>
            <a:endCxn id="36" idx="2"/>
          </p:cNvCxnSpPr>
          <p:nvPr/>
        </p:nvCxnSpPr>
        <p:spPr>
          <a:xfrm rot="5400000" flipH="1" flipV="1">
            <a:off x="9105900" y="39243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4419600" y="3429000"/>
            <a:ext cx="1981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Measures, Goals and Alerts</a:t>
            </a:r>
          </a:p>
        </p:txBody>
      </p:sp>
      <p:cxnSp>
        <p:nvCxnSpPr>
          <p:cNvPr id="46" name="Elbow Connector 45"/>
          <p:cNvCxnSpPr>
            <a:stCxn id="36" idx="0"/>
            <a:endCxn id="20" idx="2"/>
          </p:cNvCxnSpPr>
          <p:nvPr/>
        </p:nvCxnSpPr>
        <p:spPr>
          <a:xfrm rot="16200000" flipV="1">
            <a:off x="8115300" y="1562100"/>
            <a:ext cx="685800" cy="1828800"/>
          </a:xfrm>
          <a:prstGeom prst="bentConnector3">
            <a:avLst>
              <a:gd name="adj1" fmla="val 29487"/>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8839200" y="1371600"/>
            <a:ext cx="1219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LCME Asset</a:t>
            </a:r>
          </a:p>
        </p:txBody>
      </p:sp>
      <p:cxnSp>
        <p:nvCxnSpPr>
          <p:cNvPr id="49" name="Straight Arrow Connector 48"/>
          <p:cNvCxnSpPr>
            <a:stCxn id="20" idx="3"/>
            <a:endCxn id="47" idx="2"/>
          </p:cNvCxnSpPr>
          <p:nvPr/>
        </p:nvCxnSpPr>
        <p:spPr>
          <a:xfrm>
            <a:off x="8458200" y="17145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7" idx="0"/>
            <a:endCxn id="22" idx="2"/>
          </p:cNvCxnSpPr>
          <p:nvPr/>
        </p:nvCxnSpPr>
        <p:spPr>
          <a:xfrm rot="5400000" flipH="1" flipV="1">
            <a:off x="9105900" y="52959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09800" y="1295401"/>
            <a:ext cx="1295400" cy="646331"/>
          </a:xfrm>
          <a:prstGeom prst="rect">
            <a:avLst/>
          </a:prstGeom>
          <a:noFill/>
        </p:spPr>
        <p:txBody>
          <a:bodyPr wrap="square" rtlCol="0">
            <a:spAutoFit/>
          </a:bodyPr>
          <a:lstStyle/>
          <a:p>
            <a:r>
              <a:rPr lang="en-US" dirty="0">
                <a:solidFill>
                  <a:prstClr val="black"/>
                </a:solidFill>
              </a:rPr>
              <a:t>Initial CQL Spec</a:t>
            </a:r>
          </a:p>
        </p:txBody>
      </p:sp>
      <p:sp>
        <p:nvSpPr>
          <p:cNvPr id="26" name="TextBox 25"/>
          <p:cNvSpPr txBox="1"/>
          <p:nvPr/>
        </p:nvSpPr>
        <p:spPr>
          <a:xfrm>
            <a:off x="4648200" y="2819400"/>
            <a:ext cx="3581400" cy="369332"/>
          </a:xfrm>
          <a:prstGeom prst="rect">
            <a:avLst/>
          </a:prstGeom>
          <a:noFill/>
        </p:spPr>
        <p:txBody>
          <a:bodyPr wrap="square" rtlCol="0">
            <a:spAutoFit/>
          </a:bodyPr>
          <a:lstStyle/>
          <a:p>
            <a:r>
              <a:rPr lang="en-US" dirty="0">
                <a:solidFill>
                  <a:prstClr val="black"/>
                </a:solidFill>
              </a:rPr>
              <a:t>Update CQL Spec / Implement CQI</a:t>
            </a:r>
          </a:p>
        </p:txBody>
      </p:sp>
      <p:sp>
        <p:nvSpPr>
          <p:cNvPr id="57" name="TextBox 56"/>
          <p:cNvSpPr txBox="1"/>
          <p:nvPr/>
        </p:nvSpPr>
        <p:spPr>
          <a:xfrm>
            <a:off x="7848600" y="2209800"/>
            <a:ext cx="1295400" cy="369332"/>
          </a:xfrm>
          <a:prstGeom prst="rect">
            <a:avLst/>
          </a:prstGeom>
          <a:noFill/>
        </p:spPr>
        <p:txBody>
          <a:bodyPr wrap="square" rtlCol="0">
            <a:spAutoFit/>
          </a:bodyPr>
          <a:lstStyle/>
          <a:p>
            <a:r>
              <a:rPr lang="en-US" dirty="0">
                <a:solidFill>
                  <a:prstClr val="black"/>
                </a:solidFill>
              </a:rPr>
              <a:t>Update DCI</a:t>
            </a:r>
          </a:p>
        </p:txBody>
      </p:sp>
      <p:sp>
        <p:nvSpPr>
          <p:cNvPr id="71" name="TextBox 70"/>
          <p:cNvSpPr txBox="1"/>
          <p:nvPr/>
        </p:nvSpPr>
        <p:spPr>
          <a:xfrm>
            <a:off x="5334000" y="1295400"/>
            <a:ext cx="1143000" cy="369332"/>
          </a:xfrm>
          <a:prstGeom prst="rect">
            <a:avLst/>
          </a:prstGeom>
          <a:noFill/>
        </p:spPr>
        <p:txBody>
          <a:bodyPr wrap="square" rtlCol="0">
            <a:spAutoFit/>
          </a:bodyPr>
          <a:lstStyle/>
          <a:p>
            <a:r>
              <a:rPr lang="en-US" dirty="0">
                <a:solidFill>
                  <a:prstClr val="black"/>
                </a:solidFill>
              </a:rPr>
              <a:t>Initial DCI</a:t>
            </a:r>
          </a:p>
        </p:txBody>
      </p:sp>
      <p:cxnSp>
        <p:nvCxnSpPr>
          <p:cNvPr id="30" name="Elbow Connector 29"/>
          <p:cNvCxnSpPr>
            <a:stCxn id="44" idx="4"/>
            <a:endCxn id="5" idx="1"/>
          </p:cNvCxnSpPr>
          <p:nvPr/>
        </p:nvCxnSpPr>
        <p:spPr>
          <a:xfrm rot="16200000" flipH="1">
            <a:off x="5619750" y="4210050"/>
            <a:ext cx="419100" cy="838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58000" y="3352800"/>
            <a:ext cx="1524000" cy="1477328"/>
          </a:xfrm>
          <a:prstGeom prst="rect">
            <a:avLst/>
          </a:prstGeom>
          <a:noFill/>
        </p:spPr>
        <p:txBody>
          <a:bodyPr wrap="square" rtlCol="0">
            <a:spAutoFit/>
          </a:bodyPr>
          <a:lstStyle/>
          <a:p>
            <a:r>
              <a:rPr lang="en-US" dirty="0">
                <a:solidFill>
                  <a:prstClr val="black"/>
                </a:solidFill>
              </a:rPr>
              <a:t>LEAN,</a:t>
            </a:r>
          </a:p>
          <a:p>
            <a:r>
              <a:rPr lang="en-US" dirty="0">
                <a:solidFill>
                  <a:prstClr val="black"/>
                </a:solidFill>
              </a:rPr>
              <a:t>Six Sigma,</a:t>
            </a:r>
          </a:p>
          <a:p>
            <a:r>
              <a:rPr lang="en-US" dirty="0">
                <a:solidFill>
                  <a:prstClr val="black"/>
                </a:solidFill>
              </a:rPr>
              <a:t>Model for Improvement</a:t>
            </a:r>
          </a:p>
          <a:p>
            <a:endParaRPr lang="en-US" dirty="0">
              <a:solidFill>
                <a:prstClr val="black"/>
              </a:solidFill>
            </a:endParaRPr>
          </a:p>
        </p:txBody>
      </p:sp>
      <p:cxnSp>
        <p:nvCxnSpPr>
          <p:cNvPr id="37" name="Straight Arrow Connector 36"/>
          <p:cNvCxnSpPr/>
          <p:nvPr/>
        </p:nvCxnSpPr>
        <p:spPr>
          <a:xfrm flipV="1">
            <a:off x="8001000" y="36576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Date Placeholder 33"/>
          <p:cNvSpPr>
            <a:spLocks noGrp="1"/>
          </p:cNvSpPr>
          <p:nvPr>
            <p:ph type="dt" sz="half" idx="10"/>
          </p:nvPr>
        </p:nvSpPr>
        <p:spPr/>
        <p:txBody>
          <a:bodyPr/>
          <a:lstStyle/>
          <a:p>
            <a:fld id="{265122D2-6E72-4D05-8BBB-ADF68237D42F}" type="datetime1">
              <a:rPr lang="en-US" smtClean="0">
                <a:solidFill>
                  <a:prstClr val="black">
                    <a:tint val="75000"/>
                  </a:prstClr>
                </a:solidFill>
              </a:rPr>
              <a:pPr/>
              <a:t>11/11/2015</a:t>
            </a:fld>
            <a:endParaRPr lang="en-US">
              <a:solidFill>
                <a:prstClr val="black">
                  <a:tint val="75000"/>
                </a:prstClr>
              </a:solidFill>
            </a:endParaRPr>
          </a:p>
        </p:txBody>
      </p:sp>
      <p:sp>
        <p:nvSpPr>
          <p:cNvPr id="39" name="Slide Number Placeholder 38"/>
          <p:cNvSpPr>
            <a:spLocks noGrp="1"/>
          </p:cNvSpPr>
          <p:nvPr>
            <p:ph type="sldNum" sz="quarter" idx="12"/>
          </p:nvPr>
        </p:nvSpPr>
        <p:spPr/>
        <p:txBody>
          <a:bodyPr/>
          <a:lstStyle/>
          <a:p>
            <a:fld id="{2F089473-EA4B-4862-B69B-D1A81DBB1E5D}" type="slidenum">
              <a:rPr lang="en-US" smtClean="0">
                <a:solidFill>
                  <a:prstClr val="black">
                    <a:tint val="75000"/>
                  </a:prstClr>
                </a:solidFill>
              </a:rPr>
              <a:pPr/>
              <a:t>21</a:t>
            </a:fld>
            <a:endParaRPr lang="en-US">
              <a:solidFill>
                <a:prstClr val="black">
                  <a:tint val="75000"/>
                </a:prstClr>
              </a:solidFill>
            </a:endParaRPr>
          </a:p>
        </p:txBody>
      </p:sp>
      <p:sp>
        <p:nvSpPr>
          <p:cNvPr id="41" name="Footer Placeholder 40"/>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study – student Mental Health counseling services</a:t>
            </a:r>
            <a:endParaRPr lang="en-US" dirty="0"/>
          </a:p>
        </p:txBody>
      </p:sp>
      <p:sp>
        <p:nvSpPr>
          <p:cNvPr id="6" name="Text Placeholder 5"/>
          <p:cNvSpPr>
            <a:spLocks noGrp="1"/>
          </p:cNvSpPr>
          <p:nvPr>
            <p:ph type="body" idx="1"/>
          </p:nvPr>
        </p:nvSpPr>
        <p:spPr/>
        <p:txBody>
          <a:bodyPr/>
          <a:lstStyle/>
          <a:p>
            <a:r>
              <a:rPr lang="en-US" dirty="0" smtClean="0"/>
              <a:t>MS-27 – Element 12.4 Student Access to Healthcare Services</a:t>
            </a:r>
            <a:endParaRPr lang="en-US" dirty="0"/>
          </a:p>
        </p:txBody>
      </p:sp>
      <p:sp>
        <p:nvSpPr>
          <p:cNvPr id="2" name="Date Placeholder 1"/>
          <p:cNvSpPr>
            <a:spLocks noGrp="1"/>
          </p:cNvSpPr>
          <p:nvPr>
            <p:ph type="dt" sz="half" idx="10"/>
          </p:nvPr>
        </p:nvSpPr>
        <p:spPr/>
        <p:txBody>
          <a:bodyPr/>
          <a:lstStyle/>
          <a:p>
            <a:fld id="{EADDB95C-C84B-4417-8536-C6736FBBB168}" type="datetime1">
              <a:rPr lang="en-US" smtClean="0">
                <a:solidFill>
                  <a:prstClr val="black">
                    <a:tint val="75000"/>
                  </a:prstClr>
                </a:solidFill>
              </a:rPr>
              <a:pPr/>
              <a:t>11/11/2015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089473-EA4B-4862-B69B-D1A81DBB1E5D}" type="slidenum">
              <a:rPr lang="en-US" smtClean="0">
                <a:solidFill>
                  <a:prstClr val="black">
                    <a:tint val="75000"/>
                  </a:prstClr>
                </a:solidFill>
              </a:rPr>
              <a:pPr/>
              <a:t>22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Problem Overview</a:t>
            </a:r>
            <a:endParaRPr lang="en-US" dirty="0"/>
          </a:p>
        </p:txBody>
      </p:sp>
      <p:sp>
        <p:nvSpPr>
          <p:cNvPr id="8" name="Content Placeholder 7"/>
          <p:cNvSpPr>
            <a:spLocks noGrp="1"/>
          </p:cNvSpPr>
          <p:nvPr>
            <p:ph idx="1"/>
          </p:nvPr>
        </p:nvSpPr>
        <p:spPr/>
        <p:txBody>
          <a:bodyPr>
            <a:normAutofit/>
          </a:bodyPr>
          <a:lstStyle/>
          <a:p>
            <a:r>
              <a:rPr lang="en-US" dirty="0" smtClean="0"/>
              <a:t>In 2014 the student rating of mental health services dropped significantly 3.9 to 3.3 and was well below the all schools mean rating of 4.0</a:t>
            </a:r>
          </a:p>
          <a:p>
            <a:r>
              <a:rPr lang="en-US" dirty="0" smtClean="0"/>
              <a:t>This was an area of concern for the LCME in their evaluation of compliance with Standard MS-27, Element 12.4</a:t>
            </a:r>
          </a:p>
          <a:p>
            <a:r>
              <a:rPr lang="en-US" dirty="0" smtClean="0"/>
              <a:t>Special surveys done by the Health System indicated areas of concern in the mental health service</a:t>
            </a:r>
            <a:endParaRPr lang="en-US" dirty="0"/>
          </a:p>
        </p:txBody>
      </p:sp>
      <p:sp>
        <p:nvSpPr>
          <p:cNvPr id="4" name="Date Placeholder 3"/>
          <p:cNvSpPr>
            <a:spLocks noGrp="1"/>
          </p:cNvSpPr>
          <p:nvPr>
            <p:ph type="dt" sz="half" idx="10"/>
          </p:nvPr>
        </p:nvSpPr>
        <p:spPr/>
        <p:txBody>
          <a:bodyPr/>
          <a:lstStyle/>
          <a:p>
            <a:fld id="{C2E4A218-0C20-4969-A614-8423424E657F}"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23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0" y="4419600"/>
            <a:ext cx="5062010" cy="2141402"/>
          </a:xfrm>
          <a:prstGeom prst="rect">
            <a:avLst/>
          </a:prstGeom>
          <a:noFill/>
        </p:spPr>
        <p:txBody>
          <a:bodyPr wrap="square" lIns="32811" tIns="16406" rIns="32811" bIns="16406" rtlCol="0">
            <a:spAutoFit/>
          </a:bodyPr>
          <a:lstStyle/>
          <a:p>
            <a:pPr defTabSz="914012"/>
            <a:r>
              <a:rPr lang="en-US" sz="1200" b="1" dirty="0">
                <a:solidFill>
                  <a:prstClr val="black"/>
                </a:solidFill>
                <a:cs typeface="Arial" panose="020B0604020202020204" pitchFamily="34" charset="0"/>
              </a:rPr>
              <a:t>Chicago Medical School:</a:t>
            </a:r>
            <a:endParaRPr lang="en-US" sz="1200" dirty="0">
              <a:solidFill>
                <a:prstClr val="black"/>
              </a:solidFill>
            </a:endParaRPr>
          </a:p>
          <a:p>
            <a:pPr marL="328108" defTabSz="914012"/>
            <a:endParaRPr lang="en-US" sz="500" dirty="0">
              <a:solidFill>
                <a:prstClr val="black"/>
              </a:solidFill>
            </a:endParaRPr>
          </a:p>
          <a:p>
            <a:pPr marL="328108" defTabSz="914012"/>
            <a:r>
              <a:rPr lang="en-US" sz="1200" dirty="0">
                <a:solidFill>
                  <a:prstClr val="black"/>
                </a:solidFill>
              </a:rPr>
              <a:t>Ensures that providers of student health services have no involvement in the academic assessment or promotion of students.</a:t>
            </a:r>
          </a:p>
          <a:p>
            <a:pPr marL="328108" defTabSz="914012"/>
            <a:endParaRPr lang="en-US" sz="800" dirty="0">
              <a:solidFill>
                <a:prstClr val="black"/>
              </a:solidFill>
            </a:endParaRPr>
          </a:p>
          <a:p>
            <a:pPr marL="328108" defTabSz="914012"/>
            <a:r>
              <a:rPr lang="en-US" sz="1200" dirty="0">
                <a:solidFill>
                  <a:prstClr val="black"/>
                </a:solidFill>
              </a:rPr>
              <a:t>Provides all students with access to health insurance and disability insurance.</a:t>
            </a:r>
          </a:p>
          <a:p>
            <a:pPr marL="328108" defTabSz="914012"/>
            <a:endParaRPr lang="en-US" sz="800" dirty="0">
              <a:solidFill>
                <a:prstClr val="black"/>
              </a:solidFill>
            </a:endParaRPr>
          </a:p>
          <a:p>
            <a:pPr marL="328108" defTabSz="914012"/>
            <a:r>
              <a:rPr lang="en-US" sz="1200" dirty="0">
                <a:solidFill>
                  <a:prstClr val="black"/>
                </a:solidFill>
              </a:rPr>
              <a:t>Follows accepted guidelines in determining immunization requirements for students.</a:t>
            </a:r>
          </a:p>
          <a:p>
            <a:pPr marL="328108" defTabSz="914012"/>
            <a:endParaRPr lang="en-US" sz="800" dirty="0">
              <a:solidFill>
                <a:prstClr val="black"/>
              </a:solidFill>
            </a:endParaRPr>
          </a:p>
          <a:p>
            <a:pPr marL="328108" defTabSz="914012"/>
            <a:r>
              <a:rPr lang="en-US" sz="1200" dirty="0">
                <a:solidFill>
                  <a:prstClr val="black"/>
                </a:solidFill>
              </a:rPr>
              <a:t>Has policies in place to address student exposure to infectious and environmental hazards.</a:t>
            </a:r>
          </a:p>
        </p:txBody>
      </p:sp>
      <p:sp>
        <p:nvSpPr>
          <p:cNvPr id="2" name="TextBox 1"/>
          <p:cNvSpPr txBox="1"/>
          <p:nvPr/>
        </p:nvSpPr>
        <p:spPr>
          <a:xfrm>
            <a:off x="1828801" y="309285"/>
            <a:ext cx="8534400" cy="310131"/>
          </a:xfrm>
          <a:prstGeom prst="rect">
            <a:avLst/>
          </a:prstGeom>
          <a:noFill/>
        </p:spPr>
        <p:txBody>
          <a:bodyPr wrap="square" lIns="32811" tIns="16406" rIns="32811" bIns="16406" rtlCol="0">
            <a:spAutoFit/>
          </a:bodyPr>
          <a:lstStyle/>
          <a:p>
            <a:pPr algn="ctr" defTabSz="914012"/>
            <a:r>
              <a:rPr lang="en-US" b="1" dirty="0">
                <a:solidFill>
                  <a:prstClr val="black"/>
                </a:solidFill>
              </a:rPr>
              <a:t>Standard 12: Medical Student Health Services Dashboard</a:t>
            </a:r>
          </a:p>
        </p:txBody>
      </p:sp>
      <p:sp>
        <p:nvSpPr>
          <p:cNvPr id="82" name="TextBox 81"/>
          <p:cNvSpPr txBox="1"/>
          <p:nvPr/>
        </p:nvSpPr>
        <p:spPr>
          <a:xfrm>
            <a:off x="1905001" y="793012"/>
            <a:ext cx="166255" cy="124915"/>
          </a:xfrm>
          <a:prstGeom prst="rect">
            <a:avLst/>
          </a:prstGeom>
          <a:solidFill>
            <a:srgbClr val="FFCC00"/>
          </a:solidFill>
          <a:ln w="19050">
            <a:solidFill>
              <a:schemeClr val="tx1"/>
            </a:solidFill>
          </a:ln>
        </p:spPr>
        <p:txBody>
          <a:bodyPr wrap="square" lIns="32811" tIns="16406" rIns="32811" bIns="16406" rtlCol="0">
            <a:spAutoFit/>
          </a:bodyPr>
          <a:lstStyle/>
          <a:p>
            <a:pPr algn="ctr" defTabSz="914012"/>
            <a:r>
              <a:rPr lang="en-US" sz="600" b="1" dirty="0">
                <a:solidFill>
                  <a:prstClr val="black"/>
                </a:solidFill>
              </a:rPr>
              <a:t>E3</a:t>
            </a:r>
          </a:p>
        </p:txBody>
      </p:sp>
      <p:sp>
        <p:nvSpPr>
          <p:cNvPr id="83" name="TextBox 82"/>
          <p:cNvSpPr txBox="1"/>
          <p:nvPr/>
        </p:nvSpPr>
        <p:spPr>
          <a:xfrm>
            <a:off x="6155323" y="793012"/>
            <a:ext cx="166255" cy="124915"/>
          </a:xfrm>
          <a:prstGeom prst="rect">
            <a:avLst/>
          </a:prstGeom>
          <a:solidFill>
            <a:srgbClr val="FFCC00"/>
          </a:solidFill>
          <a:ln w="19050">
            <a:solidFill>
              <a:schemeClr val="tx1"/>
            </a:solidFill>
          </a:ln>
        </p:spPr>
        <p:txBody>
          <a:bodyPr wrap="square" lIns="32811" tIns="16406" rIns="32811" bIns="16406" rtlCol="0">
            <a:spAutoFit/>
          </a:bodyPr>
          <a:lstStyle/>
          <a:p>
            <a:pPr algn="ctr" defTabSz="914012"/>
            <a:r>
              <a:rPr lang="en-US" sz="600" b="1" dirty="0">
                <a:solidFill>
                  <a:prstClr val="black"/>
                </a:solidFill>
              </a:rPr>
              <a:t>E4</a:t>
            </a:r>
          </a:p>
        </p:txBody>
      </p:sp>
      <p:grpSp>
        <p:nvGrpSpPr>
          <p:cNvPr id="3" name="Group 115"/>
          <p:cNvGrpSpPr/>
          <p:nvPr/>
        </p:nvGrpSpPr>
        <p:grpSpPr>
          <a:xfrm>
            <a:off x="2067790" y="765361"/>
            <a:ext cx="3892688" cy="1352506"/>
            <a:chOff x="0" y="0"/>
            <a:chExt cx="9791700" cy="3505199"/>
          </a:xfrm>
        </p:grpSpPr>
        <p:sp>
          <p:nvSpPr>
            <p:cNvPr id="117" name="TextBox 21"/>
            <p:cNvSpPr txBox="1"/>
            <p:nvPr/>
          </p:nvSpPr>
          <p:spPr>
            <a:xfrm>
              <a:off x="0" y="0"/>
              <a:ext cx="9791700" cy="3505199"/>
            </a:xfrm>
            <a:prstGeom prst="rect">
              <a:avLst/>
            </a:prstGeom>
            <a:solidFill>
              <a:schemeClr val="bg1"/>
            </a:solidFill>
            <a:ln w="19050"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328108">
                <a:defRPr/>
              </a:pPr>
              <a:r>
                <a:rPr lang="en-US" sz="1200" b="1" dirty="0">
                  <a:solidFill>
                    <a:prstClr val="black"/>
                  </a:solidFill>
                </a:rPr>
                <a:t>Personal Counseling Mean Satisfaction Rating</a:t>
              </a:r>
              <a:endParaRPr lang="en-US" sz="1200" dirty="0">
                <a:solidFill>
                  <a:prstClr val="black"/>
                </a:solidFill>
              </a:endParaRPr>
            </a:p>
          </p:txBody>
        </p:sp>
        <p:graphicFrame>
          <p:nvGraphicFramePr>
            <p:cNvPr id="118" name="Chart 117"/>
            <p:cNvGraphicFramePr/>
            <p:nvPr>
              <p:extLst>
                <p:ext uri="{D42A27DB-BD31-4B8C-83A1-F6EECF244321}">
                  <p14:modId xmlns:p14="http://schemas.microsoft.com/office/powerpoint/2010/main" val="3135718024"/>
                </p:ext>
              </p:extLst>
            </p:nvPr>
          </p:nvGraphicFramePr>
          <p:xfrm>
            <a:off x="257175" y="55721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9" name="Chart 118"/>
            <p:cNvGraphicFramePr/>
            <p:nvPr>
              <p:extLst>
                <p:ext uri="{D42A27DB-BD31-4B8C-83A1-F6EECF244321}">
                  <p14:modId xmlns:p14="http://schemas.microsoft.com/office/powerpoint/2010/main" val="3257189640"/>
                </p:ext>
              </p:extLst>
            </p:nvPr>
          </p:nvGraphicFramePr>
          <p:xfrm>
            <a:off x="5000625" y="557212"/>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4" name="Group 119"/>
          <p:cNvGrpSpPr/>
          <p:nvPr/>
        </p:nvGrpSpPr>
        <p:grpSpPr>
          <a:xfrm>
            <a:off x="6318112" y="762000"/>
            <a:ext cx="3892688" cy="1352506"/>
            <a:chOff x="0" y="0"/>
            <a:chExt cx="9791700" cy="3505199"/>
          </a:xfrm>
        </p:grpSpPr>
        <p:sp>
          <p:nvSpPr>
            <p:cNvPr id="121" name="TextBox 26"/>
            <p:cNvSpPr txBox="1"/>
            <p:nvPr/>
          </p:nvSpPr>
          <p:spPr>
            <a:xfrm>
              <a:off x="0" y="0"/>
              <a:ext cx="9791700" cy="3505199"/>
            </a:xfrm>
            <a:prstGeom prst="rect">
              <a:avLst/>
            </a:prstGeom>
            <a:solidFill>
              <a:schemeClr val="bg1"/>
            </a:solidFill>
            <a:ln w="19050"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328108">
                <a:defRPr/>
              </a:pPr>
              <a:r>
                <a:rPr lang="en-US" sz="1200" b="1" dirty="0">
                  <a:solidFill>
                    <a:prstClr val="black"/>
                  </a:solidFill>
                </a:rPr>
                <a:t>Student Mental Health Services Mean Satisfaction Rating</a:t>
              </a:r>
              <a:endParaRPr lang="en-US" sz="1200" dirty="0">
                <a:solidFill>
                  <a:prstClr val="black"/>
                </a:solidFill>
              </a:endParaRPr>
            </a:p>
          </p:txBody>
        </p:sp>
        <p:graphicFrame>
          <p:nvGraphicFramePr>
            <p:cNvPr id="122" name="Chart 121"/>
            <p:cNvGraphicFramePr/>
            <p:nvPr>
              <p:extLst>
                <p:ext uri="{D42A27DB-BD31-4B8C-83A1-F6EECF244321}">
                  <p14:modId xmlns:p14="http://schemas.microsoft.com/office/powerpoint/2010/main" val="1890313023"/>
                </p:ext>
              </p:extLst>
            </p:nvPr>
          </p:nvGraphicFramePr>
          <p:xfrm>
            <a:off x="257175" y="576262"/>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3" name="Chart 122"/>
            <p:cNvGraphicFramePr/>
            <p:nvPr>
              <p:extLst>
                <p:ext uri="{D42A27DB-BD31-4B8C-83A1-F6EECF244321}">
                  <p14:modId xmlns:p14="http://schemas.microsoft.com/office/powerpoint/2010/main" val="4283624153"/>
                </p:ext>
              </p:extLst>
            </p:nvPr>
          </p:nvGraphicFramePr>
          <p:xfrm>
            <a:off x="5000625" y="576262"/>
            <a:ext cx="4572000" cy="2743200"/>
          </p:xfrm>
          <a:graphic>
            <a:graphicData uri="http://schemas.openxmlformats.org/drawingml/2006/chart">
              <c:chart xmlns:c="http://schemas.openxmlformats.org/drawingml/2006/chart" xmlns:r="http://schemas.openxmlformats.org/officeDocument/2006/relationships" r:id="rId5"/>
            </a:graphicData>
          </a:graphic>
        </p:graphicFrame>
      </p:grpSp>
      <p:sp>
        <p:nvSpPr>
          <p:cNvPr id="136" name="TextBox 135"/>
          <p:cNvSpPr txBox="1"/>
          <p:nvPr/>
        </p:nvSpPr>
        <p:spPr>
          <a:xfrm>
            <a:off x="1905001" y="2751592"/>
            <a:ext cx="166255" cy="124915"/>
          </a:xfrm>
          <a:prstGeom prst="rect">
            <a:avLst/>
          </a:prstGeom>
          <a:solidFill>
            <a:srgbClr val="FFCC00"/>
          </a:solidFill>
          <a:ln w="19050">
            <a:solidFill>
              <a:schemeClr val="tx1"/>
            </a:solidFill>
          </a:ln>
        </p:spPr>
        <p:txBody>
          <a:bodyPr wrap="square" lIns="32811" tIns="16406" rIns="32811" bIns="16406" rtlCol="0">
            <a:spAutoFit/>
          </a:bodyPr>
          <a:lstStyle/>
          <a:p>
            <a:pPr algn="ctr" defTabSz="914012"/>
            <a:r>
              <a:rPr lang="en-US" sz="600" b="1" dirty="0">
                <a:solidFill>
                  <a:prstClr val="black"/>
                </a:solidFill>
              </a:rPr>
              <a:t>E3</a:t>
            </a:r>
          </a:p>
        </p:txBody>
      </p:sp>
      <p:sp>
        <p:nvSpPr>
          <p:cNvPr id="137" name="TextBox 136"/>
          <p:cNvSpPr txBox="1"/>
          <p:nvPr/>
        </p:nvSpPr>
        <p:spPr>
          <a:xfrm>
            <a:off x="2074718" y="4095503"/>
            <a:ext cx="3885760" cy="248576"/>
          </a:xfrm>
          <a:prstGeom prst="rect">
            <a:avLst/>
          </a:prstGeom>
          <a:noFill/>
        </p:spPr>
        <p:txBody>
          <a:bodyPr wrap="square" lIns="32811" tIns="16406" rIns="32811" bIns="16406" rtlCol="0">
            <a:spAutoFit/>
          </a:bodyPr>
          <a:lstStyle/>
          <a:p>
            <a:pPr defTabSz="914012"/>
            <a:r>
              <a:rPr lang="en-US" sz="700" b="1" dirty="0">
                <a:solidFill>
                  <a:prstClr val="black"/>
                </a:solidFill>
              </a:rPr>
              <a:t>SOC = within +/- 0.2 points of national average          SOE = more than 0.2 points above national average</a:t>
            </a:r>
          </a:p>
          <a:p>
            <a:pPr defTabSz="914012"/>
            <a:r>
              <a:rPr lang="en-US" sz="700" b="1" dirty="0">
                <a:solidFill>
                  <a:prstClr val="black"/>
                </a:solidFill>
              </a:rPr>
              <a:t>Compliance Status =</a:t>
            </a:r>
          </a:p>
        </p:txBody>
      </p:sp>
      <p:grpSp>
        <p:nvGrpSpPr>
          <p:cNvPr id="5" name="Group 144"/>
          <p:cNvGrpSpPr/>
          <p:nvPr/>
        </p:nvGrpSpPr>
        <p:grpSpPr>
          <a:xfrm>
            <a:off x="6318112" y="2743200"/>
            <a:ext cx="3892688" cy="1352506"/>
            <a:chOff x="0" y="0"/>
            <a:chExt cx="9791700" cy="3505199"/>
          </a:xfrm>
        </p:grpSpPr>
        <p:sp>
          <p:nvSpPr>
            <p:cNvPr id="146" name="TextBox 31"/>
            <p:cNvSpPr txBox="1"/>
            <p:nvPr/>
          </p:nvSpPr>
          <p:spPr>
            <a:xfrm>
              <a:off x="0" y="0"/>
              <a:ext cx="9791700" cy="3505199"/>
            </a:xfrm>
            <a:prstGeom prst="rect">
              <a:avLst/>
            </a:prstGeom>
            <a:solidFill>
              <a:schemeClr val="bg1"/>
            </a:solidFill>
            <a:ln w="19050"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328108">
                <a:defRPr/>
              </a:pPr>
              <a:r>
                <a:rPr lang="en-US" sz="1200" b="1" dirty="0">
                  <a:solidFill>
                    <a:prstClr val="black"/>
                  </a:solidFill>
                </a:rPr>
                <a:t>Student Health Services Mean Satisfaction Rating</a:t>
              </a:r>
              <a:endParaRPr lang="en-US" sz="1200" dirty="0">
                <a:solidFill>
                  <a:prstClr val="black"/>
                </a:solidFill>
              </a:endParaRPr>
            </a:p>
          </p:txBody>
        </p:sp>
        <p:graphicFrame>
          <p:nvGraphicFramePr>
            <p:cNvPr id="147" name="Chart 146"/>
            <p:cNvGraphicFramePr/>
            <p:nvPr>
              <p:extLst>
                <p:ext uri="{D42A27DB-BD31-4B8C-83A1-F6EECF244321}">
                  <p14:modId xmlns:p14="http://schemas.microsoft.com/office/powerpoint/2010/main" val="1150971151"/>
                </p:ext>
              </p:extLst>
            </p:nvPr>
          </p:nvGraphicFramePr>
          <p:xfrm>
            <a:off x="238125" y="576262"/>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8" name="Chart 147"/>
            <p:cNvGraphicFramePr/>
            <p:nvPr>
              <p:extLst>
                <p:ext uri="{D42A27DB-BD31-4B8C-83A1-F6EECF244321}">
                  <p14:modId xmlns:p14="http://schemas.microsoft.com/office/powerpoint/2010/main" val="1932449707"/>
                </p:ext>
              </p:extLst>
            </p:nvPr>
          </p:nvGraphicFramePr>
          <p:xfrm>
            <a:off x="5000625" y="576262"/>
            <a:ext cx="4572000" cy="2743200"/>
          </p:xfrm>
          <a:graphic>
            <a:graphicData uri="http://schemas.openxmlformats.org/drawingml/2006/chart">
              <c:chart xmlns:c="http://schemas.openxmlformats.org/drawingml/2006/chart" xmlns:r="http://schemas.openxmlformats.org/officeDocument/2006/relationships" r:id="rId7"/>
            </a:graphicData>
          </a:graphic>
        </p:graphicFrame>
      </p:grpSp>
      <p:sp>
        <p:nvSpPr>
          <p:cNvPr id="149" name="TextBox 148"/>
          <p:cNvSpPr txBox="1"/>
          <p:nvPr/>
        </p:nvSpPr>
        <p:spPr>
          <a:xfrm>
            <a:off x="6151859" y="2763938"/>
            <a:ext cx="166255" cy="124915"/>
          </a:xfrm>
          <a:prstGeom prst="rect">
            <a:avLst/>
          </a:prstGeom>
          <a:solidFill>
            <a:srgbClr val="FFCC00"/>
          </a:solidFill>
          <a:ln w="19050">
            <a:solidFill>
              <a:schemeClr val="tx1"/>
            </a:solidFill>
          </a:ln>
        </p:spPr>
        <p:txBody>
          <a:bodyPr wrap="square" lIns="32811" tIns="16406" rIns="32811" bIns="16406" rtlCol="0">
            <a:spAutoFit/>
          </a:bodyPr>
          <a:lstStyle/>
          <a:p>
            <a:pPr algn="ctr" defTabSz="914012"/>
            <a:r>
              <a:rPr lang="en-US" sz="600" b="1" dirty="0">
                <a:solidFill>
                  <a:prstClr val="black"/>
                </a:solidFill>
              </a:rPr>
              <a:t>E4</a:t>
            </a:r>
          </a:p>
        </p:txBody>
      </p:sp>
      <p:grpSp>
        <p:nvGrpSpPr>
          <p:cNvPr id="7" name="Group 165"/>
          <p:cNvGrpSpPr/>
          <p:nvPr/>
        </p:nvGrpSpPr>
        <p:grpSpPr>
          <a:xfrm>
            <a:off x="2067790" y="2743200"/>
            <a:ext cx="3892688" cy="1352506"/>
            <a:chOff x="0" y="0"/>
            <a:chExt cx="9791700" cy="3505199"/>
          </a:xfrm>
        </p:grpSpPr>
        <p:sp>
          <p:nvSpPr>
            <p:cNvPr id="167" name="TextBox 29"/>
            <p:cNvSpPr txBox="1"/>
            <p:nvPr/>
          </p:nvSpPr>
          <p:spPr>
            <a:xfrm>
              <a:off x="0" y="0"/>
              <a:ext cx="9791700" cy="3505199"/>
            </a:xfrm>
            <a:prstGeom prst="rect">
              <a:avLst/>
            </a:prstGeom>
            <a:solidFill>
              <a:schemeClr val="bg1"/>
            </a:solidFill>
            <a:ln w="19050"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328108">
                <a:defRPr/>
              </a:pPr>
              <a:r>
                <a:rPr lang="en-US" sz="1200" b="1" dirty="0">
                  <a:solidFill>
                    <a:prstClr val="black"/>
                  </a:solidFill>
                </a:rPr>
                <a:t>Student Well-Being Programs Mean Satisfaction Rating</a:t>
              </a:r>
              <a:endParaRPr lang="en-US" sz="1200" dirty="0">
                <a:solidFill>
                  <a:prstClr val="black"/>
                </a:solidFill>
              </a:endParaRPr>
            </a:p>
          </p:txBody>
        </p:sp>
        <p:graphicFrame>
          <p:nvGraphicFramePr>
            <p:cNvPr id="168" name="Chart 167"/>
            <p:cNvGraphicFramePr/>
            <p:nvPr>
              <p:extLst>
                <p:ext uri="{D42A27DB-BD31-4B8C-83A1-F6EECF244321}">
                  <p14:modId xmlns:p14="http://schemas.microsoft.com/office/powerpoint/2010/main" val="3554792625"/>
                </p:ext>
              </p:extLst>
            </p:nvPr>
          </p:nvGraphicFramePr>
          <p:xfrm>
            <a:off x="238125" y="585787"/>
            <a:ext cx="4572000" cy="2743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9" name="Chart 168"/>
            <p:cNvGraphicFramePr/>
            <p:nvPr>
              <p:extLst>
                <p:ext uri="{D42A27DB-BD31-4B8C-83A1-F6EECF244321}">
                  <p14:modId xmlns:p14="http://schemas.microsoft.com/office/powerpoint/2010/main" val="2511758983"/>
                </p:ext>
              </p:extLst>
            </p:nvPr>
          </p:nvGraphicFramePr>
          <p:xfrm>
            <a:off x="4991100" y="585787"/>
            <a:ext cx="4572000" cy="2743200"/>
          </p:xfrm>
          <a:graphic>
            <a:graphicData uri="http://schemas.openxmlformats.org/drawingml/2006/chart">
              <c:chart xmlns:c="http://schemas.openxmlformats.org/drawingml/2006/chart" xmlns:r="http://schemas.openxmlformats.org/officeDocument/2006/relationships" r:id="rId9"/>
            </a:graphicData>
          </a:graphic>
        </p:graphicFrame>
      </p:grpSp>
      <p:sp>
        <p:nvSpPr>
          <p:cNvPr id="62" name="Rectangle 61"/>
          <p:cNvSpPr/>
          <p:nvPr/>
        </p:nvSpPr>
        <p:spPr>
          <a:xfrm>
            <a:off x="2895600" y="4248106"/>
            <a:ext cx="228600" cy="108902"/>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TextBox 66"/>
          <p:cNvSpPr txBox="1"/>
          <p:nvPr/>
        </p:nvSpPr>
        <p:spPr>
          <a:xfrm>
            <a:off x="6317711" y="4095706"/>
            <a:ext cx="3885760" cy="248576"/>
          </a:xfrm>
          <a:prstGeom prst="rect">
            <a:avLst/>
          </a:prstGeom>
          <a:noFill/>
        </p:spPr>
        <p:txBody>
          <a:bodyPr wrap="square" lIns="32811" tIns="16406" rIns="32811" bIns="16406" rtlCol="0">
            <a:spAutoFit/>
          </a:bodyPr>
          <a:lstStyle/>
          <a:p>
            <a:pPr defTabSz="914012"/>
            <a:r>
              <a:rPr lang="en-US" sz="700" b="1" dirty="0">
                <a:solidFill>
                  <a:prstClr val="black"/>
                </a:solidFill>
              </a:rPr>
              <a:t>SOC = within +/- 0.2 points of national average          SOE = more than 0.2 points above national average</a:t>
            </a:r>
          </a:p>
          <a:p>
            <a:pPr defTabSz="914012"/>
            <a:r>
              <a:rPr lang="en-US" sz="700" b="1" dirty="0">
                <a:solidFill>
                  <a:prstClr val="black"/>
                </a:solidFill>
              </a:rPr>
              <a:t>Compliance Status =</a:t>
            </a:r>
          </a:p>
        </p:txBody>
      </p:sp>
      <p:sp>
        <p:nvSpPr>
          <p:cNvPr id="68" name="Rectangle 67"/>
          <p:cNvSpPr/>
          <p:nvPr/>
        </p:nvSpPr>
        <p:spPr>
          <a:xfrm>
            <a:off x="7138593" y="4248309"/>
            <a:ext cx="228600" cy="108902"/>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TextBox 68"/>
          <p:cNvSpPr txBox="1"/>
          <p:nvPr/>
        </p:nvSpPr>
        <p:spPr>
          <a:xfrm>
            <a:off x="2067790" y="2120055"/>
            <a:ext cx="3885760" cy="248576"/>
          </a:xfrm>
          <a:prstGeom prst="rect">
            <a:avLst/>
          </a:prstGeom>
          <a:noFill/>
        </p:spPr>
        <p:txBody>
          <a:bodyPr wrap="square" lIns="32811" tIns="16406" rIns="32811" bIns="16406" rtlCol="0">
            <a:spAutoFit/>
          </a:bodyPr>
          <a:lstStyle/>
          <a:p>
            <a:pPr defTabSz="914012"/>
            <a:r>
              <a:rPr lang="en-US" sz="700" b="1" dirty="0">
                <a:solidFill>
                  <a:prstClr val="black"/>
                </a:solidFill>
              </a:rPr>
              <a:t>SOC = within +/- 0.2 points of national average          SOE = more than 0.2 points above national average</a:t>
            </a:r>
          </a:p>
          <a:p>
            <a:pPr defTabSz="914012"/>
            <a:r>
              <a:rPr lang="en-US" sz="700" b="1" dirty="0">
                <a:solidFill>
                  <a:prstClr val="black"/>
                </a:solidFill>
              </a:rPr>
              <a:t>Compliance Status =</a:t>
            </a:r>
          </a:p>
        </p:txBody>
      </p:sp>
      <p:sp>
        <p:nvSpPr>
          <p:cNvPr id="70" name="Rectangle 69"/>
          <p:cNvSpPr/>
          <p:nvPr/>
        </p:nvSpPr>
        <p:spPr>
          <a:xfrm>
            <a:off x="2888672" y="2272658"/>
            <a:ext cx="228600" cy="108902"/>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TextBox 70"/>
          <p:cNvSpPr txBox="1"/>
          <p:nvPr/>
        </p:nvSpPr>
        <p:spPr>
          <a:xfrm>
            <a:off x="6317711" y="2100695"/>
            <a:ext cx="3885760" cy="248576"/>
          </a:xfrm>
          <a:prstGeom prst="rect">
            <a:avLst/>
          </a:prstGeom>
          <a:noFill/>
        </p:spPr>
        <p:txBody>
          <a:bodyPr wrap="square" lIns="32811" tIns="16406" rIns="32811" bIns="16406" rtlCol="0">
            <a:spAutoFit/>
          </a:bodyPr>
          <a:lstStyle/>
          <a:p>
            <a:pPr defTabSz="914012"/>
            <a:r>
              <a:rPr lang="en-US" sz="700" b="1" dirty="0">
                <a:solidFill>
                  <a:prstClr val="black"/>
                </a:solidFill>
              </a:rPr>
              <a:t>SOC = within +/- 0.2 points of national average          SOE = more than 0.2 points above national average</a:t>
            </a:r>
          </a:p>
          <a:p>
            <a:pPr defTabSz="914012"/>
            <a:r>
              <a:rPr lang="en-US" sz="700" b="1" dirty="0">
                <a:solidFill>
                  <a:prstClr val="black"/>
                </a:solidFill>
              </a:rPr>
              <a:t>Compliance Status =</a:t>
            </a:r>
          </a:p>
        </p:txBody>
      </p:sp>
      <p:sp>
        <p:nvSpPr>
          <p:cNvPr id="72" name="Rectangle 71"/>
          <p:cNvSpPr/>
          <p:nvPr/>
        </p:nvSpPr>
        <p:spPr>
          <a:xfrm>
            <a:off x="7138593" y="2253298"/>
            <a:ext cx="228600" cy="108902"/>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3" name="Picture 7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29000" y="4733531"/>
            <a:ext cx="327630" cy="313815"/>
          </a:xfrm>
          <a:prstGeom prst="rect">
            <a:avLst/>
          </a:prstGeom>
        </p:spPr>
      </p:pic>
      <p:pic>
        <p:nvPicPr>
          <p:cNvPr id="74" name="Picture 7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29000" y="5223211"/>
            <a:ext cx="327630" cy="313815"/>
          </a:xfrm>
          <a:prstGeom prst="rect">
            <a:avLst/>
          </a:prstGeom>
        </p:spPr>
      </p:pic>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29682" y="5712688"/>
            <a:ext cx="327630" cy="313815"/>
          </a:xfrm>
          <a:prstGeom prst="rect">
            <a:avLst/>
          </a:prstGeom>
        </p:spPr>
      </p:pic>
      <p:pic>
        <p:nvPicPr>
          <p:cNvPr id="76" name="Picture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29682" y="6216169"/>
            <a:ext cx="327630" cy="313815"/>
          </a:xfrm>
          <a:prstGeom prst="rect">
            <a:avLst/>
          </a:prstGeom>
        </p:spPr>
      </p:pic>
      <p:sp>
        <p:nvSpPr>
          <p:cNvPr id="77" name="TextBox 76"/>
          <p:cNvSpPr txBox="1"/>
          <p:nvPr/>
        </p:nvSpPr>
        <p:spPr>
          <a:xfrm>
            <a:off x="3233211" y="4765523"/>
            <a:ext cx="166255" cy="124915"/>
          </a:xfrm>
          <a:prstGeom prst="rect">
            <a:avLst/>
          </a:prstGeom>
          <a:solidFill>
            <a:srgbClr val="FFCC00"/>
          </a:solidFill>
          <a:ln w="19050">
            <a:solidFill>
              <a:schemeClr val="tx1"/>
            </a:solidFill>
          </a:ln>
        </p:spPr>
        <p:txBody>
          <a:bodyPr wrap="square" lIns="32811" tIns="16406" rIns="32811" bIns="16406" rtlCol="0">
            <a:spAutoFit/>
          </a:bodyPr>
          <a:lstStyle/>
          <a:p>
            <a:pPr algn="ctr" defTabSz="914012"/>
            <a:r>
              <a:rPr lang="en-US" sz="600" b="1" dirty="0">
                <a:solidFill>
                  <a:prstClr val="black"/>
                </a:solidFill>
              </a:rPr>
              <a:t>E5</a:t>
            </a:r>
          </a:p>
        </p:txBody>
      </p:sp>
      <p:sp>
        <p:nvSpPr>
          <p:cNvPr id="86" name="TextBox 85"/>
          <p:cNvSpPr txBox="1"/>
          <p:nvPr/>
        </p:nvSpPr>
        <p:spPr>
          <a:xfrm>
            <a:off x="3233211" y="5255203"/>
            <a:ext cx="166255" cy="124915"/>
          </a:xfrm>
          <a:prstGeom prst="rect">
            <a:avLst/>
          </a:prstGeom>
          <a:solidFill>
            <a:srgbClr val="FFCC00"/>
          </a:solidFill>
          <a:ln w="19050">
            <a:solidFill>
              <a:schemeClr val="tx1"/>
            </a:solidFill>
          </a:ln>
        </p:spPr>
        <p:txBody>
          <a:bodyPr wrap="square" lIns="32811" tIns="16406" rIns="32811" bIns="16406" rtlCol="0">
            <a:spAutoFit/>
          </a:bodyPr>
          <a:lstStyle/>
          <a:p>
            <a:pPr algn="ctr" defTabSz="914012"/>
            <a:r>
              <a:rPr lang="en-US" sz="600" b="1" dirty="0">
                <a:solidFill>
                  <a:prstClr val="black"/>
                </a:solidFill>
              </a:rPr>
              <a:t>E6</a:t>
            </a:r>
          </a:p>
        </p:txBody>
      </p:sp>
      <p:sp>
        <p:nvSpPr>
          <p:cNvPr id="87" name="TextBox 86"/>
          <p:cNvSpPr txBox="1"/>
          <p:nvPr/>
        </p:nvSpPr>
        <p:spPr>
          <a:xfrm>
            <a:off x="3233211" y="5744680"/>
            <a:ext cx="166255" cy="124915"/>
          </a:xfrm>
          <a:prstGeom prst="rect">
            <a:avLst/>
          </a:prstGeom>
          <a:solidFill>
            <a:srgbClr val="FFCC00"/>
          </a:solidFill>
          <a:ln w="19050">
            <a:solidFill>
              <a:schemeClr val="tx1"/>
            </a:solidFill>
          </a:ln>
        </p:spPr>
        <p:txBody>
          <a:bodyPr wrap="square" lIns="32811" tIns="16406" rIns="32811" bIns="16406" rtlCol="0">
            <a:spAutoFit/>
          </a:bodyPr>
          <a:lstStyle/>
          <a:p>
            <a:pPr algn="ctr" defTabSz="914012"/>
            <a:r>
              <a:rPr lang="en-US" sz="600" b="1" dirty="0">
                <a:solidFill>
                  <a:prstClr val="black"/>
                </a:solidFill>
              </a:rPr>
              <a:t>E7</a:t>
            </a:r>
          </a:p>
        </p:txBody>
      </p:sp>
      <p:sp>
        <p:nvSpPr>
          <p:cNvPr id="88" name="TextBox 87"/>
          <p:cNvSpPr txBox="1"/>
          <p:nvPr/>
        </p:nvSpPr>
        <p:spPr>
          <a:xfrm>
            <a:off x="3233211" y="6242942"/>
            <a:ext cx="166255" cy="124915"/>
          </a:xfrm>
          <a:prstGeom prst="rect">
            <a:avLst/>
          </a:prstGeom>
          <a:solidFill>
            <a:srgbClr val="FFCC00"/>
          </a:solidFill>
          <a:ln w="19050">
            <a:solidFill>
              <a:schemeClr val="tx1"/>
            </a:solidFill>
          </a:ln>
        </p:spPr>
        <p:txBody>
          <a:bodyPr wrap="square" lIns="32811" tIns="16406" rIns="32811" bIns="16406" rtlCol="0">
            <a:spAutoFit/>
          </a:bodyPr>
          <a:lstStyle/>
          <a:p>
            <a:pPr algn="ctr" defTabSz="914012"/>
            <a:r>
              <a:rPr lang="en-US" sz="600" b="1" dirty="0">
                <a:solidFill>
                  <a:prstClr val="black"/>
                </a:solidFill>
              </a:rPr>
              <a:t>E8</a:t>
            </a:r>
          </a:p>
        </p:txBody>
      </p:sp>
      <p:sp>
        <p:nvSpPr>
          <p:cNvPr id="41" name="Right Arrow 40"/>
          <p:cNvSpPr/>
          <p:nvPr/>
        </p:nvSpPr>
        <p:spPr>
          <a:xfrm rot="19493883">
            <a:off x="8765241" y="1489193"/>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77708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Improvement Team Established</a:t>
            </a:r>
            <a:endParaRPr lang="en-US" dirty="0"/>
          </a:p>
        </p:txBody>
      </p:sp>
      <p:sp>
        <p:nvSpPr>
          <p:cNvPr id="2" name="Date Placeholder 1"/>
          <p:cNvSpPr>
            <a:spLocks noGrp="1"/>
          </p:cNvSpPr>
          <p:nvPr>
            <p:ph type="dt" sz="half" idx="10"/>
          </p:nvPr>
        </p:nvSpPr>
        <p:spPr/>
        <p:txBody>
          <a:bodyPr/>
          <a:lstStyle/>
          <a:p>
            <a:fld id="{9E32A266-EE01-4A03-A103-FDFB87855041}" type="datetime1">
              <a:rPr lang="en-US" smtClean="0">
                <a:solidFill>
                  <a:prstClr val="black">
                    <a:tint val="75000"/>
                  </a:prstClr>
                </a:solidFill>
              </a:rPr>
              <a:pPr/>
              <a:t>11/11/2015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089473-EA4B-4862-B69B-D1A81DBB1E5D}" type="slidenum">
              <a:rPr lang="en-US" smtClean="0">
                <a:solidFill>
                  <a:prstClr val="black">
                    <a:tint val="75000"/>
                  </a:prstClr>
                </a:solidFill>
              </a:rPr>
              <a:pPr/>
              <a:t>25</a:t>
            </a:fld>
            <a:endParaRPr lang="en-US">
              <a:solidFill>
                <a:prstClr val="black">
                  <a:tint val="75000"/>
                </a:prstClr>
              </a:solidFill>
            </a:endParaRPr>
          </a:p>
        </p:txBody>
      </p:sp>
      <p:graphicFrame>
        <p:nvGraphicFramePr>
          <p:cNvPr id="6" name="Diagram 5"/>
          <p:cNvGraphicFramePr/>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(IHI)* Model for Improvement </a:t>
            </a:r>
            <a:endParaRPr lang="en-US" dirty="0"/>
          </a:p>
        </p:txBody>
      </p:sp>
      <p:sp>
        <p:nvSpPr>
          <p:cNvPr id="8" name="Content Placeholder 7"/>
          <p:cNvSpPr>
            <a:spLocks noGrp="1"/>
          </p:cNvSpPr>
          <p:nvPr>
            <p:ph idx="1"/>
          </p:nvPr>
        </p:nvSpPr>
        <p:spPr>
          <a:xfrm>
            <a:off x="1981200" y="1600201"/>
            <a:ext cx="8229600" cy="3505200"/>
          </a:xfrm>
        </p:spPr>
        <p:txBody>
          <a:bodyPr/>
          <a:lstStyle/>
          <a:p>
            <a:r>
              <a:rPr lang="en-US" dirty="0" smtClean="0"/>
              <a:t>Aim Statement</a:t>
            </a:r>
          </a:p>
          <a:p>
            <a:pPr lvl="1"/>
            <a:r>
              <a:rPr lang="en-US" dirty="0" smtClean="0"/>
              <a:t>What: Improve student satisfaction with mental health counseling services</a:t>
            </a:r>
          </a:p>
          <a:p>
            <a:pPr lvl="1"/>
            <a:r>
              <a:rPr lang="en-US" dirty="0" smtClean="0"/>
              <a:t>How good: Increase CMS student mean rating as measured by GQ survey to above the mean for all schools </a:t>
            </a:r>
          </a:p>
          <a:p>
            <a:pPr lvl="1"/>
            <a:r>
              <a:rPr lang="en-US" dirty="0" smtClean="0"/>
              <a:t>By when: End of academic year 2014/2015 </a:t>
            </a:r>
            <a:endParaRPr lang="en-US" dirty="0"/>
          </a:p>
        </p:txBody>
      </p:sp>
      <p:sp>
        <p:nvSpPr>
          <p:cNvPr id="4" name="Date Placeholder 3"/>
          <p:cNvSpPr>
            <a:spLocks noGrp="1"/>
          </p:cNvSpPr>
          <p:nvPr>
            <p:ph type="dt" sz="half" idx="10"/>
          </p:nvPr>
        </p:nvSpPr>
        <p:spPr/>
        <p:txBody>
          <a:bodyPr/>
          <a:lstStyle/>
          <a:p>
            <a:fld id="{E0B8917C-A18F-46EA-A65C-891CFFE31363}"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26</a:t>
            </a:fld>
            <a:endParaRPr lang="en-US">
              <a:solidFill>
                <a:prstClr val="black">
                  <a:tint val="75000"/>
                </a:prstClr>
              </a:solidFill>
            </a:endParaRPr>
          </a:p>
        </p:txBody>
      </p:sp>
      <p:sp>
        <p:nvSpPr>
          <p:cNvPr id="9" name="TextBox 8"/>
          <p:cNvSpPr txBox="1"/>
          <p:nvPr/>
        </p:nvSpPr>
        <p:spPr>
          <a:xfrm>
            <a:off x="2209800" y="5257800"/>
            <a:ext cx="7010400" cy="369332"/>
          </a:xfrm>
          <a:prstGeom prst="rect">
            <a:avLst/>
          </a:prstGeom>
          <a:noFill/>
        </p:spPr>
        <p:txBody>
          <a:bodyPr wrap="square" rtlCol="0">
            <a:spAutoFit/>
          </a:bodyPr>
          <a:lstStyle/>
          <a:p>
            <a:r>
              <a:rPr lang="en-US" dirty="0">
                <a:solidFill>
                  <a:prstClr val="black"/>
                </a:solidFill>
              </a:rPr>
              <a:t>* IHI Institute for Healthcare Improvement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Driver Diagram</a:t>
            </a:r>
            <a:endParaRPr lang="en-US" dirty="0"/>
          </a:p>
        </p:txBody>
      </p:sp>
      <p:sp>
        <p:nvSpPr>
          <p:cNvPr id="4" name="Date Placeholder 3"/>
          <p:cNvSpPr>
            <a:spLocks noGrp="1"/>
          </p:cNvSpPr>
          <p:nvPr>
            <p:ph type="dt" sz="half" idx="10"/>
          </p:nvPr>
        </p:nvSpPr>
        <p:spPr/>
        <p:txBody>
          <a:bodyPr/>
          <a:lstStyle/>
          <a:p>
            <a:fld id="{512EC55C-D0B9-40BA-A9F1-8E883FC4A943}"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27</a:t>
            </a:fld>
            <a:endParaRPr lang="en-US">
              <a:solidFill>
                <a:prstClr val="black">
                  <a:tint val="75000"/>
                </a:prstClr>
              </a:solidFill>
            </a:endParaRPr>
          </a:p>
        </p:txBody>
      </p:sp>
      <p:sp>
        <p:nvSpPr>
          <p:cNvPr id="8" name="Rounded Rectangle 7"/>
          <p:cNvSpPr/>
          <p:nvPr/>
        </p:nvSpPr>
        <p:spPr>
          <a:xfrm>
            <a:off x="2209800" y="2590800"/>
            <a:ext cx="18288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Improve Student Satisfaction with Counseling Services</a:t>
            </a:r>
          </a:p>
        </p:txBody>
      </p:sp>
      <p:sp>
        <p:nvSpPr>
          <p:cNvPr id="9" name="TextBox 8"/>
          <p:cNvSpPr txBox="1"/>
          <p:nvPr/>
        </p:nvSpPr>
        <p:spPr>
          <a:xfrm>
            <a:off x="5105400" y="1371600"/>
            <a:ext cx="1752600" cy="369332"/>
          </a:xfrm>
          <a:prstGeom prst="rect">
            <a:avLst/>
          </a:prstGeom>
          <a:noFill/>
        </p:spPr>
        <p:txBody>
          <a:bodyPr wrap="square" rtlCol="0">
            <a:spAutoFit/>
          </a:bodyPr>
          <a:lstStyle/>
          <a:p>
            <a:r>
              <a:rPr lang="en-US" b="1" dirty="0">
                <a:solidFill>
                  <a:prstClr val="black"/>
                </a:solidFill>
              </a:rPr>
              <a:t>Primary Drivers</a:t>
            </a:r>
          </a:p>
        </p:txBody>
      </p:sp>
      <p:sp>
        <p:nvSpPr>
          <p:cNvPr id="10" name="TextBox 9"/>
          <p:cNvSpPr txBox="1"/>
          <p:nvPr/>
        </p:nvSpPr>
        <p:spPr>
          <a:xfrm>
            <a:off x="7543800" y="1371600"/>
            <a:ext cx="2133600" cy="369332"/>
          </a:xfrm>
          <a:prstGeom prst="rect">
            <a:avLst/>
          </a:prstGeom>
          <a:noFill/>
        </p:spPr>
        <p:txBody>
          <a:bodyPr wrap="square" rtlCol="0">
            <a:spAutoFit/>
          </a:bodyPr>
          <a:lstStyle/>
          <a:p>
            <a:r>
              <a:rPr lang="en-US" b="1" dirty="0">
                <a:solidFill>
                  <a:prstClr val="black"/>
                </a:solidFill>
              </a:rPr>
              <a:t>Secondary Drivers</a:t>
            </a:r>
          </a:p>
        </p:txBody>
      </p:sp>
      <p:sp>
        <p:nvSpPr>
          <p:cNvPr id="11" name="Rectangle 10"/>
          <p:cNvSpPr/>
          <p:nvPr/>
        </p:nvSpPr>
        <p:spPr>
          <a:xfrm>
            <a:off x="5029200" y="1828800"/>
            <a:ext cx="18288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Ease of Access</a:t>
            </a:r>
          </a:p>
        </p:txBody>
      </p:sp>
      <p:sp>
        <p:nvSpPr>
          <p:cNvPr id="13" name="Rectangle 12"/>
          <p:cNvSpPr/>
          <p:nvPr/>
        </p:nvSpPr>
        <p:spPr>
          <a:xfrm>
            <a:off x="5029200" y="2514600"/>
            <a:ext cx="18288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Counselor Effectiveness</a:t>
            </a:r>
          </a:p>
        </p:txBody>
      </p:sp>
      <p:sp>
        <p:nvSpPr>
          <p:cNvPr id="14" name="Rectangle 13"/>
          <p:cNvSpPr/>
          <p:nvPr/>
        </p:nvSpPr>
        <p:spPr>
          <a:xfrm>
            <a:off x="5029200" y="4572000"/>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Front Desk Service</a:t>
            </a:r>
          </a:p>
        </p:txBody>
      </p:sp>
      <p:sp>
        <p:nvSpPr>
          <p:cNvPr id="15" name="Rectangle 14"/>
          <p:cNvSpPr/>
          <p:nvPr/>
        </p:nvSpPr>
        <p:spPr>
          <a:xfrm>
            <a:off x="5029200" y="5257800"/>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Patient Privacy</a:t>
            </a:r>
          </a:p>
        </p:txBody>
      </p:sp>
      <p:sp>
        <p:nvSpPr>
          <p:cNvPr id="16" name="Rectangle 15"/>
          <p:cNvSpPr/>
          <p:nvPr/>
        </p:nvSpPr>
        <p:spPr>
          <a:xfrm>
            <a:off x="5029200" y="3200400"/>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Need Based Programming</a:t>
            </a:r>
          </a:p>
        </p:txBody>
      </p:sp>
      <p:sp>
        <p:nvSpPr>
          <p:cNvPr id="17" name="Rectangle 16"/>
          <p:cNvSpPr/>
          <p:nvPr/>
        </p:nvSpPr>
        <p:spPr>
          <a:xfrm>
            <a:off x="5029200" y="3886200"/>
            <a:ext cx="18288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On Campus Outreach</a:t>
            </a:r>
          </a:p>
        </p:txBody>
      </p:sp>
      <p:sp>
        <p:nvSpPr>
          <p:cNvPr id="18" name="Rectangle 17"/>
          <p:cNvSpPr/>
          <p:nvPr/>
        </p:nvSpPr>
        <p:spPr>
          <a:xfrm>
            <a:off x="7620000" y="2514600"/>
            <a:ext cx="18288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Counselor Experience</a:t>
            </a:r>
          </a:p>
        </p:txBody>
      </p:sp>
      <p:sp>
        <p:nvSpPr>
          <p:cNvPr id="19" name="Rectangle 18"/>
          <p:cNvSpPr/>
          <p:nvPr/>
        </p:nvSpPr>
        <p:spPr>
          <a:xfrm>
            <a:off x="7620000" y="1828800"/>
            <a:ext cx="18288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Locations, Days Times of service</a:t>
            </a:r>
          </a:p>
        </p:txBody>
      </p:sp>
      <p:sp>
        <p:nvSpPr>
          <p:cNvPr id="20" name="TextBox 19"/>
          <p:cNvSpPr txBox="1"/>
          <p:nvPr/>
        </p:nvSpPr>
        <p:spPr>
          <a:xfrm>
            <a:off x="2743200" y="2057400"/>
            <a:ext cx="685800" cy="400110"/>
          </a:xfrm>
          <a:prstGeom prst="rect">
            <a:avLst/>
          </a:prstGeom>
          <a:noFill/>
        </p:spPr>
        <p:txBody>
          <a:bodyPr wrap="square" rtlCol="0">
            <a:spAutoFit/>
          </a:bodyPr>
          <a:lstStyle/>
          <a:p>
            <a:r>
              <a:rPr lang="en-US" sz="2000" b="1" dirty="0">
                <a:solidFill>
                  <a:prstClr val="black"/>
                </a:solidFill>
              </a:rPr>
              <a:t>AIM</a:t>
            </a:r>
          </a:p>
        </p:txBody>
      </p:sp>
      <p:cxnSp>
        <p:nvCxnSpPr>
          <p:cNvPr id="22" name="Elbow Connector 21"/>
          <p:cNvCxnSpPr>
            <a:stCxn id="11" idx="1"/>
            <a:endCxn id="8" idx="3"/>
          </p:cNvCxnSpPr>
          <p:nvPr/>
        </p:nvCxnSpPr>
        <p:spPr>
          <a:xfrm rot="10800000" flipV="1">
            <a:off x="4038600" y="2095500"/>
            <a:ext cx="990600" cy="1600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3" idx="1"/>
            <a:endCxn id="8" idx="3"/>
          </p:cNvCxnSpPr>
          <p:nvPr/>
        </p:nvCxnSpPr>
        <p:spPr>
          <a:xfrm rot="10800000" flipV="1">
            <a:off x="4038600" y="2781300"/>
            <a:ext cx="990600" cy="914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6" idx="1"/>
            <a:endCxn id="8" idx="3"/>
          </p:cNvCxnSpPr>
          <p:nvPr/>
        </p:nvCxnSpPr>
        <p:spPr>
          <a:xfrm rot="10800000" flipV="1">
            <a:off x="4038600" y="3467100"/>
            <a:ext cx="990600" cy="228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7" idx="1"/>
            <a:endCxn id="8" idx="3"/>
          </p:cNvCxnSpPr>
          <p:nvPr/>
        </p:nvCxnSpPr>
        <p:spPr>
          <a:xfrm rot="10800000">
            <a:off x="4038600" y="3695700"/>
            <a:ext cx="990600" cy="457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4" idx="1"/>
            <a:endCxn id="8" idx="3"/>
          </p:cNvCxnSpPr>
          <p:nvPr/>
        </p:nvCxnSpPr>
        <p:spPr>
          <a:xfrm rot="10800000">
            <a:off x="4038600" y="3695700"/>
            <a:ext cx="990600" cy="1143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5" idx="1"/>
            <a:endCxn id="8" idx="3"/>
          </p:cNvCxnSpPr>
          <p:nvPr/>
        </p:nvCxnSpPr>
        <p:spPr>
          <a:xfrm rot="10800000">
            <a:off x="4038600" y="3695700"/>
            <a:ext cx="990600" cy="1828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752600" y="4953001"/>
            <a:ext cx="3048000" cy="1323439"/>
          </a:xfrm>
          <a:prstGeom prst="rect">
            <a:avLst/>
          </a:prstGeom>
          <a:noFill/>
        </p:spPr>
        <p:txBody>
          <a:bodyPr wrap="square" rtlCol="0">
            <a:spAutoFit/>
          </a:bodyPr>
          <a:lstStyle/>
          <a:p>
            <a:r>
              <a:rPr lang="en-US" sz="1600" b="1" dirty="0">
                <a:solidFill>
                  <a:prstClr val="black"/>
                </a:solidFill>
              </a:rPr>
              <a:t>Measure : GQ Mean Rating for Mental Health Services</a:t>
            </a:r>
          </a:p>
          <a:p>
            <a:endParaRPr lang="en-US" sz="1600" b="1" dirty="0">
              <a:solidFill>
                <a:prstClr val="black"/>
              </a:solidFill>
            </a:endParaRPr>
          </a:p>
          <a:p>
            <a:r>
              <a:rPr lang="en-US" sz="1600" b="1" dirty="0">
                <a:solidFill>
                  <a:prstClr val="black"/>
                </a:solidFill>
              </a:rPr>
              <a:t>Goal: Exceed Mean Rating for All Schools by end of AY 2014,15</a:t>
            </a:r>
          </a:p>
        </p:txBody>
      </p:sp>
      <p:sp>
        <p:nvSpPr>
          <p:cNvPr id="37" name="Rectangle 36"/>
          <p:cNvSpPr/>
          <p:nvPr/>
        </p:nvSpPr>
        <p:spPr>
          <a:xfrm>
            <a:off x="7620000" y="3200400"/>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Student Surveys</a:t>
            </a:r>
          </a:p>
        </p:txBody>
      </p:sp>
      <p:sp>
        <p:nvSpPr>
          <p:cNvPr id="38" name="Rectangle 37"/>
          <p:cNvSpPr/>
          <p:nvPr/>
        </p:nvSpPr>
        <p:spPr>
          <a:xfrm>
            <a:off x="7620000" y="3886200"/>
            <a:ext cx="18288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Frequency of Presentations</a:t>
            </a:r>
          </a:p>
        </p:txBody>
      </p:sp>
      <p:sp>
        <p:nvSpPr>
          <p:cNvPr id="39" name="Rectangle 38"/>
          <p:cNvSpPr/>
          <p:nvPr/>
        </p:nvSpPr>
        <p:spPr>
          <a:xfrm>
            <a:off x="7620000" y="4572000"/>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Customer Service Training</a:t>
            </a:r>
          </a:p>
        </p:txBody>
      </p:sp>
      <p:sp>
        <p:nvSpPr>
          <p:cNvPr id="40" name="Rectangle 39"/>
          <p:cNvSpPr/>
          <p:nvPr/>
        </p:nvSpPr>
        <p:spPr>
          <a:xfrm>
            <a:off x="7620000" y="5257800"/>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HIPAA Training</a:t>
            </a:r>
          </a:p>
        </p:txBody>
      </p:sp>
      <p:cxnSp>
        <p:nvCxnSpPr>
          <p:cNvPr id="42" name="Straight Arrow Connector 41"/>
          <p:cNvCxnSpPr>
            <a:stCxn id="19" idx="1"/>
            <a:endCxn id="11" idx="3"/>
          </p:cNvCxnSpPr>
          <p:nvPr/>
        </p:nvCxnSpPr>
        <p:spPr>
          <a:xfrm rot="10800000">
            <a:off x="6858000" y="20955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8" idx="1"/>
            <a:endCxn id="13" idx="3"/>
          </p:cNvCxnSpPr>
          <p:nvPr/>
        </p:nvCxnSpPr>
        <p:spPr>
          <a:xfrm rot="10800000">
            <a:off x="6858000" y="27813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7" idx="1"/>
            <a:endCxn id="16" idx="3"/>
          </p:cNvCxnSpPr>
          <p:nvPr/>
        </p:nvCxnSpPr>
        <p:spPr>
          <a:xfrm rot="10800000">
            <a:off x="6858000" y="34671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8" idx="1"/>
            <a:endCxn id="17" idx="3"/>
          </p:cNvCxnSpPr>
          <p:nvPr/>
        </p:nvCxnSpPr>
        <p:spPr>
          <a:xfrm rot="10800000">
            <a:off x="6858000" y="41529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9" idx="1"/>
            <a:endCxn id="14" idx="3"/>
          </p:cNvCxnSpPr>
          <p:nvPr/>
        </p:nvCxnSpPr>
        <p:spPr>
          <a:xfrm rot="10800000">
            <a:off x="6858000" y="48387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0" idx="1"/>
            <a:endCxn id="15" idx="3"/>
          </p:cNvCxnSpPr>
          <p:nvPr/>
        </p:nvCxnSpPr>
        <p:spPr>
          <a:xfrm rot="10800000">
            <a:off x="6858000" y="55245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934200" y="6019800"/>
            <a:ext cx="38100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TextBox 53"/>
          <p:cNvSpPr txBox="1"/>
          <p:nvPr/>
        </p:nvSpPr>
        <p:spPr>
          <a:xfrm>
            <a:off x="7391400" y="5943600"/>
            <a:ext cx="2286000" cy="369332"/>
          </a:xfrm>
          <a:prstGeom prst="rect">
            <a:avLst/>
          </a:prstGeom>
          <a:noFill/>
        </p:spPr>
        <p:txBody>
          <a:bodyPr wrap="square" rtlCol="0">
            <a:spAutoFit/>
          </a:bodyPr>
          <a:lstStyle/>
          <a:p>
            <a:r>
              <a:rPr lang="en-US" dirty="0">
                <a:solidFill>
                  <a:prstClr val="black"/>
                </a:solidFill>
              </a:rPr>
              <a:t>Priority Improvements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a:t>
            </a:r>
            <a:endParaRPr lang="en-US" dirty="0"/>
          </a:p>
        </p:txBody>
      </p:sp>
      <p:sp>
        <p:nvSpPr>
          <p:cNvPr id="6" name="Content Placeholder 5"/>
          <p:cNvSpPr>
            <a:spLocks noGrp="1"/>
          </p:cNvSpPr>
          <p:nvPr>
            <p:ph idx="1"/>
          </p:nvPr>
        </p:nvSpPr>
        <p:spPr/>
        <p:txBody>
          <a:bodyPr>
            <a:normAutofit/>
          </a:bodyPr>
          <a:lstStyle/>
          <a:p>
            <a:r>
              <a:rPr lang="en-US" dirty="0" smtClean="0"/>
              <a:t>Replaced post doctoral candidate counselor with experienced LCSW (</a:t>
            </a:r>
            <a:r>
              <a:rPr lang="en-US" sz="2000" dirty="0"/>
              <a:t>Licensed Clinical Social Worker)</a:t>
            </a:r>
            <a:endParaRPr lang="en-US" dirty="0" smtClean="0"/>
          </a:p>
          <a:p>
            <a:pPr lvl="1"/>
            <a:r>
              <a:rPr lang="en-US" dirty="0" smtClean="0"/>
              <a:t>Test measure: GQ and internal survey data</a:t>
            </a:r>
          </a:p>
          <a:p>
            <a:r>
              <a:rPr lang="en-US" dirty="0" smtClean="0"/>
              <a:t>Increased service hours from 4 to 5-days per week</a:t>
            </a:r>
          </a:p>
          <a:p>
            <a:r>
              <a:rPr lang="en-US" dirty="0" smtClean="0"/>
              <a:t>Created walk in hours each day of service</a:t>
            </a:r>
          </a:p>
          <a:p>
            <a:r>
              <a:rPr lang="en-US" dirty="0" smtClean="0"/>
              <a:t>Developed on-campus outreach presentations to create awareness of services available</a:t>
            </a:r>
          </a:p>
        </p:txBody>
      </p:sp>
      <p:sp>
        <p:nvSpPr>
          <p:cNvPr id="3" name="Date Placeholder 2"/>
          <p:cNvSpPr>
            <a:spLocks noGrp="1"/>
          </p:cNvSpPr>
          <p:nvPr>
            <p:ph type="dt" sz="half" idx="10"/>
          </p:nvPr>
        </p:nvSpPr>
        <p:spPr/>
        <p:txBody>
          <a:bodyPr/>
          <a:lstStyle/>
          <a:p>
            <a:fld id="{C519D71E-0C4C-4FE1-9083-5F971FD6B557}" type="datetime1">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28</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Outcome </a:t>
            </a:r>
            <a:endParaRPr lang="en-US" dirty="0"/>
          </a:p>
        </p:txBody>
      </p:sp>
      <p:sp>
        <p:nvSpPr>
          <p:cNvPr id="7" name="Content Placeholder 6"/>
          <p:cNvSpPr>
            <a:spLocks noGrp="1"/>
          </p:cNvSpPr>
          <p:nvPr>
            <p:ph idx="1"/>
          </p:nvPr>
        </p:nvSpPr>
        <p:spPr>
          <a:xfrm>
            <a:off x="1981200" y="4495801"/>
            <a:ext cx="8229600" cy="1630363"/>
          </a:xfrm>
        </p:spPr>
        <p:txBody>
          <a:bodyPr/>
          <a:lstStyle/>
          <a:p>
            <a:r>
              <a:rPr lang="en-US" dirty="0" smtClean="0"/>
              <a:t>GQ - student mental health services mean rating increased from 3.3 to 4.1 exceeding the all schools mean of 4.0.</a:t>
            </a:r>
            <a:endParaRPr lang="en-US" dirty="0"/>
          </a:p>
        </p:txBody>
      </p:sp>
      <p:sp>
        <p:nvSpPr>
          <p:cNvPr id="3" name="Date Placeholder 2"/>
          <p:cNvSpPr>
            <a:spLocks noGrp="1"/>
          </p:cNvSpPr>
          <p:nvPr>
            <p:ph type="dt" sz="half" idx="10"/>
          </p:nvPr>
        </p:nvSpPr>
        <p:spPr/>
        <p:txBody>
          <a:bodyPr/>
          <a:lstStyle/>
          <a:p>
            <a:fld id="{4B8BF518-62A4-4C06-A92F-1FE6DA3B44AA}" type="datetime1">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29</a:t>
            </a:fld>
            <a:endParaRPr lang="en-US">
              <a:solidFill>
                <a:prstClr val="black">
                  <a:tint val="75000"/>
                </a:prstClr>
              </a:solidFill>
            </a:endParaRPr>
          </a:p>
        </p:txBody>
      </p:sp>
      <p:graphicFrame>
        <p:nvGraphicFramePr>
          <p:cNvPr id="9" name="Chart 8"/>
          <p:cNvGraphicFramePr>
            <a:graphicFrameLocks/>
          </p:cNvGraphicFramePr>
          <p:nvPr>
            <p:extLst>
              <p:ext uri="{D42A27DB-BD31-4B8C-83A1-F6EECF244321}">
                <p14:modId xmlns:p14="http://schemas.microsoft.com/office/powerpoint/2010/main" val="2506832028"/>
              </p:ext>
            </p:extLst>
          </p:nvPr>
        </p:nvGraphicFramePr>
        <p:xfrm>
          <a:off x="2743200" y="1447800"/>
          <a:ext cx="676656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6019800" y="2057400"/>
            <a:ext cx="12192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Autofit/>
          </a:bodyPr>
          <a:lstStyle/>
          <a:p>
            <a:pPr algn="ctr"/>
            <a:r>
              <a:rPr lang="en-US" b="1" dirty="0" smtClean="0">
                <a:solidFill>
                  <a:schemeClr val="accent5">
                    <a:lumMod val="75000"/>
                  </a:schemeClr>
                </a:solidFill>
                <a:effectLst>
                  <a:outerShdw blurRad="38100" dist="38100" dir="2700000" algn="tl">
                    <a:srgbClr val="000000">
                      <a:alpha val="43137"/>
                    </a:srgbClr>
                  </a:outerShdw>
                </a:effectLst>
                <a:latin typeface="+mn-lt"/>
              </a:rPr>
              <a:t>Continuous Quality Improvement</a:t>
            </a:r>
            <a:br>
              <a:rPr lang="en-US" b="1" dirty="0" smtClean="0">
                <a:solidFill>
                  <a:schemeClr val="accent5">
                    <a:lumMod val="75000"/>
                  </a:schemeClr>
                </a:solidFill>
                <a:effectLst>
                  <a:outerShdw blurRad="38100" dist="38100" dir="2700000" algn="tl">
                    <a:srgbClr val="000000">
                      <a:alpha val="43137"/>
                    </a:srgbClr>
                  </a:outerShdw>
                </a:effectLst>
                <a:latin typeface="+mn-lt"/>
              </a:rPr>
            </a:br>
            <a:r>
              <a:rPr lang="en-US" b="1" dirty="0" smtClean="0">
                <a:solidFill>
                  <a:schemeClr val="accent5">
                    <a:lumMod val="75000"/>
                  </a:schemeClr>
                </a:solidFill>
                <a:effectLst>
                  <a:outerShdw blurRad="38100" dist="38100" dir="2700000" algn="tl">
                    <a:srgbClr val="000000">
                      <a:alpha val="43137"/>
                    </a:srgbClr>
                  </a:outerShdw>
                </a:effectLst>
                <a:latin typeface="+mn-lt"/>
              </a:rPr>
              <a:t>The Process</a:t>
            </a:r>
            <a:endParaRPr lang="en-US" b="1" dirty="0">
              <a:solidFill>
                <a:schemeClr val="accent5">
                  <a:lumMod val="75000"/>
                </a:schemeClr>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2232212"/>
            <a:ext cx="10515600" cy="3944750"/>
          </a:xfrm>
          <a:ln>
            <a:noFill/>
          </a:ln>
        </p:spPr>
        <p:txBody>
          <a:bodyPr>
            <a:normAutofit/>
          </a:bodyPr>
          <a:lstStyle/>
          <a:p>
            <a:r>
              <a:rPr lang="en-US" sz="3200" b="1" dirty="0" smtClean="0">
                <a:effectLst>
                  <a:outerShdw blurRad="38100" dist="38100" dir="2700000" algn="tl">
                    <a:srgbClr val="000000">
                      <a:alpha val="43137"/>
                    </a:srgbClr>
                  </a:outerShdw>
                </a:effectLst>
              </a:rPr>
              <a:t>Schools are asking what </a:t>
            </a:r>
            <a:r>
              <a:rPr lang="en-US" sz="3200" b="1" dirty="0" err="1" smtClean="0">
                <a:effectLst>
                  <a:outerShdw blurRad="38100" dist="38100" dir="2700000" algn="tl">
                    <a:srgbClr val="000000">
                      <a:alpha val="43137"/>
                    </a:srgbClr>
                  </a:outerShdw>
                </a:effectLst>
              </a:rPr>
              <a:t>CQI</a:t>
            </a:r>
            <a:r>
              <a:rPr lang="en-US" sz="3200" b="1" dirty="0" smtClean="0">
                <a:effectLst>
                  <a:outerShdw blurRad="38100" dist="38100" dir="2700000" algn="tl">
                    <a:srgbClr val="000000">
                      <a:alpha val="43137"/>
                    </a:srgbClr>
                  </a:outerShdw>
                </a:effectLst>
              </a:rPr>
              <a:t> process satisfies Element 1.1 </a:t>
            </a:r>
          </a:p>
          <a:p>
            <a:r>
              <a:rPr lang="en-US" sz="3200" b="1" dirty="0" smtClean="0">
                <a:effectLst>
                  <a:outerShdw blurRad="38100" dist="38100" dir="2700000" algn="tl">
                    <a:srgbClr val="000000">
                      <a:alpha val="43137"/>
                    </a:srgbClr>
                  </a:outerShdw>
                </a:effectLst>
              </a:rPr>
              <a:t>The LCME Subcommittee on Standards - initial discussion of guidance to provide to schools</a:t>
            </a:r>
          </a:p>
          <a:p>
            <a:r>
              <a:rPr lang="en-US" sz="3200" b="1" dirty="0" smtClean="0">
                <a:effectLst>
                  <a:outerShdw blurRad="38100" dist="38100" dir="2700000" algn="tl">
                    <a:srgbClr val="000000">
                      <a:alpha val="43137"/>
                    </a:srgbClr>
                  </a:outerShdw>
                </a:effectLst>
              </a:rPr>
              <a:t>Consideration of core accreditation elements and possible guidance about process</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23044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Other PDSA Cycle Opportunities</a:t>
            </a:r>
            <a:endParaRPr lang="en-US" dirty="0"/>
          </a:p>
        </p:txBody>
      </p:sp>
      <p:sp>
        <p:nvSpPr>
          <p:cNvPr id="8" name="Content Placeholder 7"/>
          <p:cNvSpPr>
            <a:spLocks noGrp="1"/>
          </p:cNvSpPr>
          <p:nvPr>
            <p:ph idx="1"/>
          </p:nvPr>
        </p:nvSpPr>
        <p:spPr/>
        <p:txBody>
          <a:bodyPr>
            <a:normAutofit/>
          </a:bodyPr>
          <a:lstStyle/>
          <a:p>
            <a:r>
              <a:rPr lang="en-US" dirty="0" smtClean="0"/>
              <a:t>Institute Saturday hours</a:t>
            </a:r>
          </a:p>
          <a:p>
            <a:r>
              <a:rPr lang="en-US" dirty="0" smtClean="0"/>
              <a:t>Prototype Tele-psychology services for M3 and M4 students away from campus for clerkships at regional hospitals</a:t>
            </a:r>
          </a:p>
          <a:p>
            <a:r>
              <a:rPr lang="en-US" dirty="0" smtClean="0"/>
              <a:t>Partner with another institution to provide mental health services to CMS students in Chicago closer to clinical rotations</a:t>
            </a:r>
          </a:p>
          <a:p>
            <a:r>
              <a:rPr lang="en-US" dirty="0" smtClean="0"/>
              <a:t>Group programming targeted at specific student needs</a:t>
            </a:r>
            <a:endParaRPr lang="en-US" dirty="0"/>
          </a:p>
        </p:txBody>
      </p:sp>
      <p:sp>
        <p:nvSpPr>
          <p:cNvPr id="4" name="Date Placeholder 3"/>
          <p:cNvSpPr>
            <a:spLocks noGrp="1"/>
          </p:cNvSpPr>
          <p:nvPr>
            <p:ph type="dt" sz="half" idx="10"/>
          </p:nvPr>
        </p:nvSpPr>
        <p:spPr/>
        <p:txBody>
          <a:bodyPr/>
          <a:lstStyle/>
          <a:p>
            <a:fld id="{9A6F64B2-983A-495A-BBA6-01B3234E33A6}"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30</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So – where are WE? </a:t>
            </a:r>
            <a:br>
              <a:rPr lang="en-US" dirty="0" smtClean="0"/>
            </a:br>
            <a:r>
              <a:rPr lang="en-US" dirty="0" smtClean="0"/>
              <a:t/>
            </a:r>
            <a:br>
              <a:rPr lang="en-US" dirty="0" smtClean="0"/>
            </a:br>
            <a:endParaRPr lang="en-US" dirty="0"/>
          </a:p>
        </p:txBody>
      </p:sp>
      <p:sp>
        <p:nvSpPr>
          <p:cNvPr id="7" name="Text Placeholder 6"/>
          <p:cNvSpPr>
            <a:spLocks noGrp="1"/>
          </p:cNvSpPr>
          <p:nvPr>
            <p:ph type="body" idx="1"/>
          </p:nvPr>
        </p:nvSpPr>
        <p:spPr/>
        <p:txBody>
          <a:bodyPr/>
          <a:lstStyle/>
          <a:p>
            <a:r>
              <a:rPr lang="en-US" dirty="0" smtClean="0"/>
              <a:t>Importance of Transparency in Compliance Reporting</a:t>
            </a:r>
            <a:endParaRPr lang="en-US" dirty="0"/>
          </a:p>
        </p:txBody>
      </p:sp>
      <p:sp>
        <p:nvSpPr>
          <p:cNvPr id="3" name="Date Placeholder 2"/>
          <p:cNvSpPr>
            <a:spLocks noGrp="1"/>
          </p:cNvSpPr>
          <p:nvPr>
            <p:ph type="dt" sz="half" idx="10"/>
          </p:nvPr>
        </p:nvSpPr>
        <p:spPr/>
        <p:txBody>
          <a:bodyPr/>
          <a:lstStyle/>
          <a:p>
            <a:fld id="{68B6A7C5-95E9-44C1-93E6-A4BD2BDD015C}" type="datetime1">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89473-EA4B-4862-B69B-D1A81DBB1E5D}" type="slidenum">
              <a:rPr lang="en-US" smtClean="0">
                <a:solidFill>
                  <a:prstClr val="black">
                    <a:tint val="75000"/>
                  </a:prstClr>
                </a:solidFill>
              </a:rPr>
              <a:pPr/>
              <a:t>31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28600"/>
            <a:ext cx="9144000" cy="1752600"/>
          </a:xfrm>
        </p:spPr>
        <p:txBody>
          <a:bodyPr>
            <a:normAutofit/>
          </a:bodyPr>
          <a:lstStyle/>
          <a:p>
            <a:r>
              <a:rPr lang="en-US" sz="2800" dirty="0">
                <a:solidFill>
                  <a:schemeClr val="tx1"/>
                </a:solidFill>
              </a:rPr>
              <a:t>Standards-Based Continuous Quality Leadership (CQL)</a:t>
            </a:r>
            <a:endParaRPr lang="en-US" sz="2800" dirty="0">
              <a:solidFill>
                <a:schemeClr val="tx1"/>
              </a:solidFill>
            </a:endParaRPr>
          </a:p>
        </p:txBody>
      </p:sp>
      <p:sp>
        <p:nvSpPr>
          <p:cNvPr id="4" name="TextBox 3"/>
          <p:cNvSpPr txBox="1"/>
          <p:nvPr/>
        </p:nvSpPr>
        <p:spPr>
          <a:xfrm>
            <a:off x="2057400" y="685801"/>
            <a:ext cx="8001000" cy="954107"/>
          </a:xfrm>
          <a:prstGeom prst="rect">
            <a:avLst/>
          </a:prstGeom>
          <a:noFill/>
        </p:spPr>
        <p:txBody>
          <a:bodyPr wrap="square" rtlCol="0">
            <a:spAutoFit/>
          </a:bodyPr>
          <a:lstStyle/>
          <a:p>
            <a:r>
              <a:rPr lang="en-US" sz="1400" dirty="0">
                <a:solidFill>
                  <a:prstClr val="black"/>
                </a:solidFill>
              </a:rPr>
              <a:t>The determinations shown reflect self-assessments by the Chicago Medical School as a product of its continuing evaluation and process improvement efforts; as such, they are subject to change as circumstances and our assessments change. These determinations should not be interpreted as assessments of accreditation entities or other external bodies.</a:t>
            </a:r>
          </a:p>
        </p:txBody>
      </p:sp>
      <p:sp>
        <p:nvSpPr>
          <p:cNvPr id="5" name="TextBox 4"/>
          <p:cNvSpPr txBox="1"/>
          <p:nvPr/>
        </p:nvSpPr>
        <p:spPr>
          <a:xfrm>
            <a:off x="8686800" y="2133601"/>
            <a:ext cx="1447800" cy="2462213"/>
          </a:xfrm>
          <a:prstGeom prst="rect">
            <a:avLst/>
          </a:prstGeom>
          <a:noFill/>
          <a:ln>
            <a:solidFill>
              <a:schemeClr val="tx1"/>
            </a:solidFill>
          </a:ln>
        </p:spPr>
        <p:txBody>
          <a:bodyPr wrap="square" rtlCol="0">
            <a:spAutoFit/>
          </a:bodyPr>
          <a:lstStyle/>
          <a:p>
            <a:r>
              <a:rPr lang="en-US" sz="1400" b="1" dirty="0">
                <a:solidFill>
                  <a:prstClr val="black"/>
                </a:solidFill>
              </a:rPr>
              <a:t>Status Key:</a:t>
            </a:r>
          </a:p>
          <a:p>
            <a:endParaRPr lang="en-US" sz="1400" dirty="0">
              <a:solidFill>
                <a:prstClr val="black"/>
              </a:solidFill>
            </a:endParaRPr>
          </a:p>
          <a:p>
            <a:r>
              <a:rPr lang="en-US" sz="1400" dirty="0">
                <a:solidFill>
                  <a:prstClr val="black"/>
                </a:solidFill>
              </a:rPr>
              <a:t>        = Achieved Excellence</a:t>
            </a:r>
          </a:p>
          <a:p>
            <a:endParaRPr lang="en-US" sz="1400" dirty="0">
              <a:solidFill>
                <a:prstClr val="black"/>
              </a:solidFill>
            </a:endParaRPr>
          </a:p>
          <a:p>
            <a:r>
              <a:rPr lang="en-US" sz="1400" dirty="0">
                <a:solidFill>
                  <a:prstClr val="black"/>
                </a:solidFill>
              </a:rPr>
              <a:t>         = In Compliance</a:t>
            </a:r>
          </a:p>
          <a:p>
            <a:endParaRPr lang="en-US" sz="1400" dirty="0">
              <a:solidFill>
                <a:prstClr val="black"/>
              </a:solidFill>
            </a:endParaRPr>
          </a:p>
          <a:p>
            <a:r>
              <a:rPr lang="en-US" sz="1400" dirty="0">
                <a:solidFill>
                  <a:prstClr val="black"/>
                </a:solidFill>
              </a:rPr>
              <a:t>         = In Compliance with Concern</a:t>
            </a:r>
          </a:p>
        </p:txBody>
      </p:sp>
      <p:graphicFrame>
        <p:nvGraphicFramePr>
          <p:cNvPr id="2" name="Table 1"/>
          <p:cNvGraphicFramePr>
            <a:graphicFrameLocks noGrp="1"/>
          </p:cNvGraphicFramePr>
          <p:nvPr>
            <p:extLst>
              <p:ext uri="{D42A27DB-BD31-4B8C-83A1-F6EECF244321}">
                <p14:modId xmlns:p14="http://schemas.microsoft.com/office/powerpoint/2010/main" val="2267630371"/>
              </p:ext>
            </p:extLst>
          </p:nvPr>
        </p:nvGraphicFramePr>
        <p:xfrm>
          <a:off x="2171700" y="2133600"/>
          <a:ext cx="6210300" cy="4363720"/>
        </p:xfrm>
        <a:graphic>
          <a:graphicData uri="http://schemas.openxmlformats.org/drawingml/2006/table">
            <a:tbl>
              <a:tblPr bandRow="1">
                <a:tableStyleId>{5C22544A-7EE6-4342-B048-85BDC9FD1C3A}</a:tableStyleId>
              </a:tblPr>
              <a:tblGrid>
                <a:gridCol w="723900"/>
                <a:gridCol w="457200"/>
                <a:gridCol w="457200"/>
                <a:gridCol w="457200"/>
                <a:gridCol w="439616"/>
                <a:gridCol w="474784"/>
                <a:gridCol w="457200"/>
                <a:gridCol w="457200"/>
                <a:gridCol w="457200"/>
                <a:gridCol w="457200"/>
                <a:gridCol w="457200"/>
                <a:gridCol w="457200"/>
                <a:gridCol w="457200"/>
              </a:tblGrid>
              <a:tr h="142240">
                <a:tc rowSpan="2">
                  <a:txBody>
                    <a:bodyPr/>
                    <a:lstStyle/>
                    <a:p>
                      <a:pPr algn="ctr"/>
                      <a:endParaRPr lang="en-US" sz="1400" b="1" dirty="0" smtClean="0"/>
                    </a:p>
                    <a:p>
                      <a:pPr algn="ctr"/>
                      <a:r>
                        <a:rPr lang="en-US" sz="1000" b="1" dirty="0" smtClean="0"/>
                        <a:t> </a:t>
                      </a:r>
                    </a:p>
                    <a:p>
                      <a:pPr algn="ctr"/>
                      <a:r>
                        <a:rPr lang="en-US" sz="1200" b="1" dirty="0" smtClean="0"/>
                        <a:t>Element</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2">
                  <a:txBody>
                    <a:bodyPr/>
                    <a:lstStyle/>
                    <a:p>
                      <a:pPr algn="ctr"/>
                      <a:r>
                        <a:rPr lang="en-US" sz="1600" b="1" dirty="0" smtClean="0"/>
                        <a:t>S T A N D A R D 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b="1" dirty="0"/>
                    </a:p>
                  </a:txBody>
                  <a:tcPr/>
                </a:tc>
                <a:tc hMerge="1">
                  <a:txBody>
                    <a:bodyPr/>
                    <a:lstStyle/>
                    <a:p>
                      <a:pPr algn="ctr"/>
                      <a:endParaRPr lang="en-US" sz="1400" b="1" dirty="0"/>
                    </a:p>
                  </a:txBody>
                  <a:tcPr/>
                </a:tc>
                <a:tc hMerge="1">
                  <a:txBody>
                    <a:bodyPr/>
                    <a:lstStyle/>
                    <a:p>
                      <a:pPr algn="ctr"/>
                      <a:endParaRPr lang="en-US" sz="1400" b="1" dirty="0"/>
                    </a:p>
                  </a:txBody>
                  <a:tcPr/>
                </a:tc>
                <a:tc hMerge="1">
                  <a:txBody>
                    <a:bodyPr/>
                    <a:lstStyle/>
                    <a:p>
                      <a:pPr algn="ctr"/>
                      <a:endParaRPr lang="en-US" sz="1400" b="1" dirty="0"/>
                    </a:p>
                  </a:txBody>
                  <a:tcPr/>
                </a:tc>
                <a:tc hMerge="1">
                  <a:txBody>
                    <a:bodyPr/>
                    <a:lstStyle/>
                    <a:p>
                      <a:pPr algn="ctr"/>
                      <a:endParaRPr lang="en-US" sz="1400" b="1" dirty="0"/>
                    </a:p>
                  </a:txBody>
                  <a:tcPr/>
                </a:tc>
                <a:tc hMerge="1">
                  <a:txBody>
                    <a:bodyPr/>
                    <a:lstStyle/>
                    <a:p>
                      <a:pPr algn="ctr"/>
                      <a:endParaRPr lang="en-US" sz="1400" b="1" dirty="0"/>
                    </a:p>
                  </a:txBody>
                  <a:tcPr/>
                </a:tc>
                <a:tc hMerge="1">
                  <a:txBody>
                    <a:bodyPr/>
                    <a:lstStyle/>
                    <a:p>
                      <a:pPr algn="ctr"/>
                      <a:endParaRPr lang="en-US" sz="1400" b="1" dirty="0"/>
                    </a:p>
                  </a:txBody>
                  <a:tcPr/>
                </a:tc>
                <a:tc hMerge="1">
                  <a:txBody>
                    <a:bodyPr/>
                    <a:lstStyle/>
                    <a:p>
                      <a:pPr algn="ctr"/>
                      <a:endParaRPr lang="en-US" sz="1400" b="1" dirty="0"/>
                    </a:p>
                  </a:txBody>
                  <a:tcPr/>
                </a:tc>
                <a:tc hMerge="1">
                  <a:txBody>
                    <a:bodyPr/>
                    <a:lstStyle/>
                    <a:p>
                      <a:pPr algn="ctr"/>
                      <a:endParaRPr lang="en-US" sz="1400" b="1" dirty="0"/>
                    </a:p>
                  </a:txBody>
                  <a:tcPr/>
                </a:tc>
                <a:tc hMerge="1">
                  <a:txBody>
                    <a:bodyPr/>
                    <a:lstStyle/>
                    <a:p>
                      <a:pPr algn="ctr"/>
                      <a:endParaRPr lang="en-US" sz="1400" b="1" dirty="0"/>
                    </a:p>
                  </a:txBody>
                  <a:tcPr/>
                </a:tc>
                <a:tc hMerge="1">
                  <a:txBody>
                    <a:bodyPr/>
                    <a:lstStyle/>
                    <a:p>
                      <a:pPr algn="ctr"/>
                      <a:endParaRPr lang="en-US" sz="1400" b="1" dirty="0"/>
                    </a:p>
                  </a:txBody>
                  <a:tcPr/>
                </a:tc>
              </a:tr>
              <a:tr h="370840">
                <a:tc vMerge="1">
                  <a:txBody>
                    <a:bodyPr/>
                    <a:lstStyle/>
                    <a:p>
                      <a:endParaRPr lang="en-US" dirty="0"/>
                    </a:p>
                  </a:txBody>
                  <a:tcPr/>
                </a:tc>
                <a:tc>
                  <a:txBody>
                    <a:bodyPr/>
                    <a:lstStyle/>
                    <a:p>
                      <a:pPr algn="ctr"/>
                      <a:r>
                        <a:rPr lang="en-US" sz="1400" b="1" dirty="0" smtClean="0"/>
                        <a:t>S1</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t>S2</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t>S3</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t>S4</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t>S5</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t>S6</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t>S7</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t>S8</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t>S9</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t>S10</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t>S11</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t>S12</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480">
                <a:tc>
                  <a:txBody>
                    <a:bodyPr/>
                    <a:lstStyle/>
                    <a:p>
                      <a:pPr algn="ctr"/>
                      <a:r>
                        <a:rPr lang="en-US" sz="1400" b="1" dirty="0" smtClean="0"/>
                        <a:t>1</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84480">
                <a:tc>
                  <a:txBody>
                    <a:bodyPr/>
                    <a:lstStyle/>
                    <a:p>
                      <a:pPr algn="ctr"/>
                      <a:r>
                        <a:rPr lang="en-US" sz="1400" b="1" dirty="0" smtClean="0"/>
                        <a:t>2</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84480">
                <a:tc>
                  <a:txBody>
                    <a:bodyPr/>
                    <a:lstStyle/>
                    <a:p>
                      <a:pPr algn="ctr"/>
                      <a:r>
                        <a:rPr lang="en-US" sz="1400" b="1" dirty="0" smtClean="0"/>
                        <a:t>3</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84480">
                <a:tc>
                  <a:txBody>
                    <a:bodyPr/>
                    <a:lstStyle/>
                    <a:p>
                      <a:pPr algn="ctr"/>
                      <a:r>
                        <a:rPr lang="en-US" sz="1400" b="1" dirty="0" smtClean="0"/>
                        <a:t>4</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84480">
                <a:tc>
                  <a:txBody>
                    <a:bodyPr/>
                    <a:lstStyle/>
                    <a:p>
                      <a:pPr algn="ctr"/>
                      <a:r>
                        <a:rPr lang="en-US" sz="1400" b="1" dirty="0" smtClean="0"/>
                        <a:t>5</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84480">
                <a:tc>
                  <a:txBody>
                    <a:bodyPr/>
                    <a:lstStyle/>
                    <a:p>
                      <a:pPr algn="ctr"/>
                      <a:r>
                        <a:rPr lang="en-US" sz="1400" b="1" dirty="0" smtClean="0"/>
                        <a:t>6</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84480">
                <a:tc>
                  <a:txBody>
                    <a:bodyPr/>
                    <a:lstStyle/>
                    <a:p>
                      <a:pPr algn="ctr"/>
                      <a:r>
                        <a:rPr lang="en-US" sz="1400" b="1" dirty="0" smtClean="0"/>
                        <a:t>7</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84480">
                <a:tc>
                  <a:txBody>
                    <a:bodyPr/>
                    <a:lstStyle/>
                    <a:p>
                      <a:pPr algn="ctr"/>
                      <a:r>
                        <a:rPr lang="en-US" sz="1400" b="1" dirty="0" smtClean="0"/>
                        <a:t>8</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84480">
                <a:tc>
                  <a:txBody>
                    <a:bodyPr/>
                    <a:lstStyle/>
                    <a:p>
                      <a:pPr algn="ctr"/>
                      <a:r>
                        <a:rPr lang="en-US" sz="1400" b="1" dirty="0" smtClean="0"/>
                        <a:t>9</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480">
                <a:tc>
                  <a:txBody>
                    <a:bodyPr/>
                    <a:lstStyle/>
                    <a:p>
                      <a:pPr algn="ctr"/>
                      <a:r>
                        <a:rPr lang="en-US" sz="1400" b="1" dirty="0" smtClean="0"/>
                        <a:t>10</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480">
                <a:tc>
                  <a:txBody>
                    <a:bodyPr/>
                    <a:lstStyle/>
                    <a:p>
                      <a:pPr algn="ctr"/>
                      <a:r>
                        <a:rPr lang="en-US" sz="1400" b="1" dirty="0" smtClean="0"/>
                        <a:t>11</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480">
                <a:tc>
                  <a:txBody>
                    <a:bodyPr/>
                    <a:lstStyle/>
                    <a:p>
                      <a:pPr algn="ctr"/>
                      <a:r>
                        <a:rPr lang="en-US" sz="1400" b="1" dirty="0" smtClean="0"/>
                        <a:t>12</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2057400" y="1718846"/>
            <a:ext cx="6324600" cy="338554"/>
          </a:xfrm>
          <a:prstGeom prst="rect">
            <a:avLst/>
          </a:prstGeom>
          <a:noFill/>
        </p:spPr>
        <p:txBody>
          <a:bodyPr wrap="square" rtlCol="0">
            <a:spAutoFit/>
          </a:bodyPr>
          <a:lstStyle/>
          <a:p>
            <a:r>
              <a:rPr lang="en-US" sz="1600" dirty="0">
                <a:solidFill>
                  <a:prstClr val="black"/>
                </a:solidFill>
              </a:rPr>
              <a:t>LCME STANDARDS DASHBOARD – Academic Year 2015-16 First Quarter</a:t>
            </a:r>
          </a:p>
        </p:txBody>
      </p:sp>
      <p:sp>
        <p:nvSpPr>
          <p:cNvPr id="8" name="Rectangle 7"/>
          <p:cNvSpPr/>
          <p:nvPr/>
        </p:nvSpPr>
        <p:spPr>
          <a:xfrm>
            <a:off x="8686801" y="1600200"/>
            <a:ext cx="1196225" cy="369332"/>
          </a:xfrm>
          <a:prstGeom prst="rect">
            <a:avLst/>
          </a:prstGeom>
        </p:spPr>
        <p:txBody>
          <a:bodyPr wrap="none">
            <a:spAutoFit/>
          </a:bodyPr>
          <a:lstStyle/>
          <a:p>
            <a:r>
              <a:rPr lang="en-US" dirty="0">
                <a:solidFill>
                  <a:prstClr val="black"/>
                </a:solidFill>
                <a:hlinkClick r:id="rId2"/>
              </a:rPr>
              <a:t>Link to site</a:t>
            </a:r>
            <a:endParaRPr lang="en-US" dirty="0">
              <a:solidFill>
                <a:prstClr val="black"/>
              </a:solidFill>
            </a:endParaRPr>
          </a:p>
        </p:txBody>
      </p:sp>
      <p:sp>
        <p:nvSpPr>
          <p:cNvPr id="10" name="Rectangle 9"/>
          <p:cNvSpPr/>
          <p:nvPr/>
        </p:nvSpPr>
        <p:spPr>
          <a:xfrm>
            <a:off x="8763000" y="2667000"/>
            <a:ext cx="2286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763000" y="3886200"/>
            <a:ext cx="2286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8763000" y="3276600"/>
            <a:ext cx="228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45826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E1A-503E-4A41-8F4D-C728F24AA733}" type="datetime1">
              <a:rPr lang="en-US" smtClean="0">
                <a:solidFill>
                  <a:prstClr val="black">
                    <a:tint val="75000"/>
                  </a:prstClr>
                </a:solidFill>
              </a:rPr>
              <a:pPr/>
              <a:t>11/11/2015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089473-EA4B-4862-B69B-D1A81DBB1E5D}" type="slidenum">
              <a:rPr lang="en-US" smtClean="0">
                <a:solidFill>
                  <a:prstClr val="black">
                    <a:tint val="75000"/>
                  </a:prstClr>
                </a:solidFill>
              </a:rPr>
              <a:pPr/>
              <a:t>33</a:t>
            </a:fld>
            <a:endParaRPr lang="en-US">
              <a:solidFill>
                <a:prstClr val="black">
                  <a:tint val="75000"/>
                </a:prstClr>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231444919"/>
              </p:ext>
            </p:extLst>
          </p:nvPr>
        </p:nvGraphicFramePr>
        <p:xfrm>
          <a:off x="1676401" y="381000"/>
          <a:ext cx="8686799" cy="5867400"/>
        </p:xfrm>
        <a:graphic>
          <a:graphicData uri="http://schemas.openxmlformats.org/presentationml/2006/ole">
            <mc:AlternateContent xmlns:mc="http://schemas.openxmlformats.org/markup-compatibility/2006">
              <mc:Choice xmlns:v="urn:schemas-microsoft-com:vml" Requires="v">
                <p:oleObj spid="_x0000_s1026" name="Worksheet" r:id="rId4" imgW="8067723" imgH="6486504" progId="Excel.Sheet.12">
                  <p:embed/>
                </p:oleObj>
              </mc:Choice>
              <mc:Fallback>
                <p:oleObj name="Worksheet" r:id="rId4" imgW="8067723" imgH="6486504" progId="Excel.Sheet.12">
                  <p:embed/>
                  <p:pic>
                    <p:nvPicPr>
                      <p:cNvPr id="0" name=""/>
                      <p:cNvPicPr/>
                      <p:nvPr/>
                    </p:nvPicPr>
                    <p:blipFill>
                      <a:blip r:embed="rId5"/>
                      <a:stretch>
                        <a:fillRect/>
                      </a:stretch>
                    </p:blipFill>
                    <p:spPr>
                      <a:xfrm>
                        <a:off x="1676401" y="381000"/>
                        <a:ext cx="8686799" cy="5867400"/>
                      </a:xfrm>
                      <a:prstGeom prst="rect">
                        <a:avLst/>
                      </a:prstGeom>
                    </p:spPr>
                  </p:pic>
                </p:oleObj>
              </mc:Fallback>
            </mc:AlternateContent>
          </a:graphicData>
        </a:graphic>
      </p:graphicFrame>
    </p:spTree>
    <p:extLst>
      <p:ext uri="{BB962C8B-B14F-4D97-AF65-F5344CB8AC3E}">
        <p14:creationId xmlns:p14="http://schemas.microsoft.com/office/powerpoint/2010/main" val="2011993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 Conclusion</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Continuous Quality Improvement is not an option – rather it is expected by the LCME</a:t>
            </a:r>
          </a:p>
          <a:p>
            <a:r>
              <a:rPr lang="en-US" dirty="0" smtClean="0"/>
              <a:t>Establishing a culture of Continuous Quality Leadership is critical to long term success</a:t>
            </a:r>
          </a:p>
          <a:p>
            <a:r>
              <a:rPr lang="en-US" dirty="0" smtClean="0"/>
              <a:t>Transparency in performance reporting is important to sustaining the culture</a:t>
            </a:r>
          </a:p>
          <a:p>
            <a:r>
              <a:rPr lang="en-US" dirty="0" smtClean="0"/>
              <a:t>The technology platform to enable CQI is commonly available in our institutions</a:t>
            </a:r>
          </a:p>
          <a:p>
            <a:r>
              <a:rPr lang="en-US" dirty="0" smtClean="0"/>
              <a:t>Implementing CQL + CQI leads to real improvement in medical school performance</a:t>
            </a:r>
          </a:p>
        </p:txBody>
      </p:sp>
      <p:sp>
        <p:nvSpPr>
          <p:cNvPr id="4" name="Date Placeholder 3"/>
          <p:cNvSpPr>
            <a:spLocks noGrp="1"/>
          </p:cNvSpPr>
          <p:nvPr>
            <p:ph type="dt" sz="half" idx="10"/>
          </p:nvPr>
        </p:nvSpPr>
        <p:spPr/>
        <p:txBody>
          <a:bodyPr/>
          <a:lstStyle/>
          <a:p>
            <a:fld id="{66EAA5D9-0F38-4441-BF31-9591BCD91AF4}" type="datetime1">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34</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066800"/>
            <a:ext cx="9144000" cy="5410200"/>
          </a:xfrm>
        </p:spPr>
        <p:txBody>
          <a:bodyPr/>
          <a:lstStyle/>
          <a:p>
            <a:pPr indent="0" algn="ctr">
              <a:buNone/>
            </a:pPr>
            <a:r>
              <a:rPr lang="en-US" sz="3600" dirty="0"/>
              <a:t>Do It Again Only Better:</a:t>
            </a:r>
          </a:p>
          <a:p>
            <a:pPr indent="0" algn="ctr">
              <a:buNone/>
            </a:pPr>
            <a:r>
              <a:rPr lang="en-US" sz="3600" dirty="0"/>
              <a:t>CQI Strategies for a Successful Accreditation Review</a:t>
            </a:r>
          </a:p>
          <a:p>
            <a:pPr indent="0" algn="ctr">
              <a:buNone/>
            </a:pPr>
            <a:endParaRPr lang="en-US" sz="2800" dirty="0"/>
          </a:p>
          <a:p>
            <a:pPr indent="0" algn="ctr">
              <a:buNone/>
            </a:pPr>
            <a:r>
              <a:rPr lang="en-US" sz="2000" dirty="0"/>
              <a:t>Gary J. </a:t>
            </a:r>
            <a:r>
              <a:rPr lang="en-US" sz="2000" dirty="0" err="1"/>
              <a:t>Giacomelli</a:t>
            </a:r>
            <a:endParaRPr lang="en-US" sz="2000" dirty="0"/>
          </a:p>
          <a:p>
            <a:pPr indent="0" algn="ctr">
              <a:buNone/>
            </a:pPr>
            <a:r>
              <a:rPr lang="en-US" sz="2000" dirty="0"/>
              <a:t>Assistant Provost, Institutional Planning</a:t>
            </a:r>
          </a:p>
          <a:p>
            <a:pPr indent="0" algn="ctr">
              <a:buNone/>
            </a:pPr>
            <a:endParaRPr lang="en-US" sz="2000" dirty="0"/>
          </a:p>
          <a:p>
            <a:pPr indent="0" algn="ctr">
              <a:buNone/>
            </a:pPr>
            <a:r>
              <a:rPr lang="en-US" sz="2000" dirty="0"/>
              <a:t>Southern Illinois University School of Medicine</a:t>
            </a:r>
          </a:p>
          <a:p>
            <a:pPr indent="0" algn="ctr">
              <a:buNone/>
            </a:pPr>
            <a:r>
              <a:rPr lang="en-US" sz="2000" dirty="0"/>
              <a:t>Springfield, Illinois</a:t>
            </a:r>
          </a:p>
          <a:p>
            <a:pPr indent="0" algn="ctr">
              <a:buNone/>
            </a:pPr>
            <a:endParaRPr lang="en-US" sz="2000" dirty="0"/>
          </a:p>
          <a:p>
            <a:pPr indent="0" algn="ctr">
              <a:buNone/>
            </a:pPr>
            <a:r>
              <a:rPr lang="en-US" sz="2000" dirty="0"/>
              <a:t>November 12, 2015</a:t>
            </a: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MG_7197-final-10x20+burn"/>
          <p:cNvPicPr>
            <a:picLocks noChangeAspect="1" noChangeArrowheads="1"/>
          </p:cNvPicPr>
          <p:nvPr/>
        </p:nvPicPr>
        <p:blipFill>
          <a:blip r:embed="rId2">
            <a:extLst>
              <a:ext uri="{28A0092B-C50C-407E-A947-70E740481C1C}">
                <a14:useLocalDpi xmlns:a14="http://schemas.microsoft.com/office/drawing/2010/main" val="0"/>
              </a:ext>
            </a:extLst>
          </a:blip>
          <a:srcRect r="22501" b="17999"/>
          <a:stretch>
            <a:fillRect/>
          </a:stretch>
        </p:blipFill>
        <p:spPr bwMode="auto">
          <a:xfrm>
            <a:off x="2286000" y="838201"/>
            <a:ext cx="7634288" cy="5110163"/>
          </a:xfrm>
          <a:prstGeom prst="rect">
            <a:avLst/>
          </a:prstGeom>
          <a:noFill/>
          <a:ln w="25400">
            <a:solidFill>
              <a:srgbClr val="00685D"/>
            </a:solid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76959" y="4648200"/>
            <a:ext cx="7634288" cy="1300162"/>
          </a:xfrm>
        </p:spPr>
        <p:txBody>
          <a:bodyPr/>
          <a:lstStyle/>
          <a:p>
            <a:pPr marL="0" indent="0">
              <a:buNone/>
            </a:pPr>
            <a:r>
              <a:rPr lang="en-US" dirty="0" smtClean="0">
                <a:solidFill>
                  <a:srgbClr val="FFFF00"/>
                </a:solidFill>
                <a:effectLst>
                  <a:outerShdw blurRad="38100" dist="38100" dir="2700000" algn="tl">
                    <a:srgbClr val="000000">
                      <a:alpha val="43137"/>
                    </a:srgbClr>
                  </a:outerShdw>
                </a:effectLst>
              </a:rPr>
              <a:t>Southern Illinois University</a:t>
            </a:r>
          </a:p>
          <a:p>
            <a:pPr marL="0" indent="0">
              <a:buNone/>
            </a:pPr>
            <a:r>
              <a:rPr lang="en-US" dirty="0" smtClean="0">
                <a:solidFill>
                  <a:srgbClr val="FFFF00"/>
                </a:solidFill>
                <a:effectLst>
                  <a:outerShdw blurRad="38100" dist="38100" dir="2700000" algn="tl">
                    <a:srgbClr val="000000">
                      <a:alpha val="43137"/>
                    </a:srgbClr>
                  </a:outerShdw>
                </a:effectLst>
              </a:rPr>
              <a:t>(SIU) School of Medicine</a:t>
            </a:r>
            <a:endParaRPr lang="en-US"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2286000" y="866171"/>
            <a:ext cx="7634288" cy="584775"/>
          </a:xfrm>
          <a:prstGeom prst="rect">
            <a:avLst/>
          </a:prstGeom>
        </p:spPr>
        <p:txBody>
          <a:bodyPr wrap="square">
            <a:spAutoFit/>
          </a:bodyPr>
          <a:lstStyle/>
          <a:p>
            <a:pPr algn="r" fontAlgn="base">
              <a:spcBef>
                <a:spcPct val="20000"/>
              </a:spcBef>
              <a:spcAft>
                <a:spcPct val="0"/>
              </a:spcAft>
            </a:pPr>
            <a:r>
              <a:rPr lang="en-US" sz="3200" kern="0" dirty="0">
                <a:solidFill>
                  <a:srgbClr val="FFFF00"/>
                </a:solidFill>
                <a:effectLst>
                  <a:outerShdw blurRad="38100" dist="38100" dir="2700000" algn="tl">
                    <a:srgbClr val="000000">
                      <a:alpha val="43137"/>
                    </a:srgbClr>
                  </a:outerShdw>
                </a:effectLst>
              </a:rPr>
              <a:t>LCME Full, Citation-Free Accreditations </a:t>
            </a:r>
          </a:p>
        </p:txBody>
      </p:sp>
      <p:sp>
        <p:nvSpPr>
          <p:cNvPr id="5" name="Rectangle 4"/>
          <p:cNvSpPr/>
          <p:nvPr/>
        </p:nvSpPr>
        <p:spPr>
          <a:xfrm>
            <a:off x="2308034" y="1384013"/>
            <a:ext cx="7634288" cy="584775"/>
          </a:xfrm>
          <a:prstGeom prst="rect">
            <a:avLst/>
          </a:prstGeom>
        </p:spPr>
        <p:txBody>
          <a:bodyPr wrap="square">
            <a:spAutoFit/>
          </a:bodyPr>
          <a:lstStyle/>
          <a:p>
            <a:pPr algn="r" fontAlgn="base">
              <a:spcBef>
                <a:spcPct val="20000"/>
              </a:spcBef>
              <a:spcAft>
                <a:spcPct val="0"/>
              </a:spcAft>
            </a:pPr>
            <a:r>
              <a:rPr lang="en-US" sz="3200" kern="0" dirty="0">
                <a:solidFill>
                  <a:srgbClr val="FFFF00"/>
                </a:solidFill>
                <a:effectLst>
                  <a:outerShdw blurRad="38100" dist="38100" dir="2700000" algn="tl">
                    <a:srgbClr val="000000">
                      <a:alpha val="43137"/>
                    </a:srgbClr>
                  </a:outerShdw>
                </a:effectLst>
              </a:rPr>
              <a:t>(2007, 2015)</a:t>
            </a:r>
          </a:p>
        </p:txBody>
      </p:sp>
    </p:spTree>
    <p:extLst>
      <p:ext uri="{BB962C8B-B14F-4D97-AF65-F5344CB8AC3E}">
        <p14:creationId xmlns:p14="http://schemas.microsoft.com/office/powerpoint/2010/main" val="138032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1447800"/>
            <a:ext cx="4191000" cy="4103176"/>
          </a:xfrm>
        </p:spPr>
        <p:txBody>
          <a:bodyPr/>
          <a:lstStyle/>
          <a:p>
            <a:pPr marL="0" indent="0">
              <a:buNone/>
            </a:pPr>
            <a:r>
              <a:rPr lang="en-US" i="1" dirty="0" smtClean="0"/>
              <a:t>How did you do it?</a:t>
            </a:r>
          </a:p>
          <a:p>
            <a:pPr marL="0" indent="0">
              <a:buNone/>
            </a:pPr>
            <a:endParaRPr lang="en-US" i="1" dirty="0" smtClean="0"/>
          </a:p>
          <a:p>
            <a:pPr marL="0" indent="0">
              <a:buNone/>
            </a:pPr>
            <a:r>
              <a:rPr lang="en-US" i="1" dirty="0" smtClean="0"/>
              <a:t>How did you do it … again?</a:t>
            </a:r>
          </a:p>
          <a:p>
            <a:pPr marL="0" indent="0">
              <a:buNone/>
            </a:pPr>
            <a:endParaRPr lang="en-US" dirty="0" smtClean="0"/>
          </a:p>
          <a:p>
            <a:pPr marL="0" indent="0">
              <a:buNone/>
            </a:pPr>
            <a:r>
              <a:rPr lang="en-US" i="1" dirty="0" smtClean="0"/>
              <a:t>How will you continue to do it?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294" t="3735" r="13529" b="9807"/>
          <a:stretch/>
        </p:blipFill>
        <p:spPr>
          <a:xfrm>
            <a:off x="6934200" y="1447800"/>
            <a:ext cx="3017520" cy="3886200"/>
          </a:xfrm>
          <a:prstGeom prst="rect">
            <a:avLst/>
          </a:prstGeom>
          <a:ln>
            <a:solidFill>
              <a:srgbClr val="00685D"/>
            </a:solidFill>
          </a:ln>
        </p:spPr>
      </p:pic>
      <p:sp>
        <p:nvSpPr>
          <p:cNvPr id="4" name="Title 1"/>
          <p:cNvSpPr>
            <a:spLocks noGrp="1"/>
          </p:cNvSpPr>
          <p:nvPr>
            <p:ph type="title"/>
          </p:nvPr>
        </p:nvSpPr>
        <p:spPr>
          <a:xfrm>
            <a:off x="1981200" y="274638"/>
            <a:ext cx="8229600" cy="1143000"/>
          </a:xfrm>
        </p:spPr>
        <p:txBody>
          <a:bodyPr/>
          <a:lstStyle/>
          <a:p>
            <a:r>
              <a:rPr lang="en-US" sz="3600" dirty="0"/>
              <a:t>Obvious and Frequent Questions</a:t>
            </a:r>
            <a:endParaRPr lang="en-US" sz="3600" dirty="0"/>
          </a:p>
        </p:txBody>
      </p:sp>
      <p:sp>
        <p:nvSpPr>
          <p:cNvPr id="5" name="Title 1"/>
          <p:cNvSpPr txBox="1">
            <a:spLocks/>
          </p:cNvSpPr>
          <p:nvPr/>
        </p:nvSpPr>
        <p:spPr>
          <a:xfrm>
            <a:off x="1905000" y="5867400"/>
            <a:ext cx="8229600" cy="9906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r>
              <a:rPr lang="en-US" sz="3600" b="1" i="1" kern="0" dirty="0">
                <a:solidFill>
                  <a:srgbClr val="00685D"/>
                </a:solidFill>
              </a:rPr>
              <a:t>Do It Again Only Better!</a:t>
            </a:r>
          </a:p>
        </p:txBody>
      </p:sp>
    </p:spTree>
    <p:extLst>
      <p:ext uri="{BB962C8B-B14F-4D97-AF65-F5344CB8AC3E}">
        <p14:creationId xmlns:p14="http://schemas.microsoft.com/office/powerpoint/2010/main" val="55559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Southern Illinois University</a:t>
            </a:r>
            <a:br>
              <a:rPr lang="en-US" sz="3600" dirty="0"/>
            </a:br>
            <a:r>
              <a:rPr lang="en-US" sz="3600" dirty="0"/>
              <a:t>School of Medicine</a:t>
            </a:r>
            <a:endParaRPr lang="en-US" sz="3600" dirty="0"/>
          </a:p>
        </p:txBody>
      </p:sp>
      <p:sp>
        <p:nvSpPr>
          <p:cNvPr id="3" name="Content Placeholder 2"/>
          <p:cNvSpPr>
            <a:spLocks noGrp="1"/>
          </p:cNvSpPr>
          <p:nvPr>
            <p:ph idx="1"/>
          </p:nvPr>
        </p:nvSpPr>
        <p:spPr>
          <a:xfrm>
            <a:off x="5029200" y="1752601"/>
            <a:ext cx="5105400" cy="4525963"/>
          </a:xfrm>
        </p:spPr>
        <p:txBody>
          <a:bodyPr/>
          <a:lstStyle/>
          <a:p>
            <a:pPr marL="0" indent="0">
              <a:buNone/>
            </a:pPr>
            <a:r>
              <a:rPr lang="en-US" dirty="0" smtClean="0"/>
              <a:t>The mission of the SIU School of Medicine is to </a:t>
            </a:r>
            <a:r>
              <a:rPr lang="en-US" dirty="0"/>
              <a:t>assist the people of central and southern Illinois in meeting their health care needs through education, patient care, research, and service to the </a:t>
            </a:r>
            <a:r>
              <a:rPr lang="en-US" dirty="0" smtClean="0"/>
              <a:t>community.</a:t>
            </a:r>
          </a:p>
        </p:txBody>
      </p:sp>
      <p:pic>
        <p:nvPicPr>
          <p:cNvPr id="2090"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52600"/>
            <a:ext cx="30480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69203" y="4501560"/>
            <a:ext cx="1290234" cy="338554"/>
          </a:xfrm>
          <a:prstGeom prst="rect">
            <a:avLst/>
          </a:prstGeom>
          <a:solidFill>
            <a:schemeClr val="bg1"/>
          </a:solidFill>
        </p:spPr>
        <p:txBody>
          <a:bodyPr wrap="square" rtlCol="0">
            <a:spAutoFit/>
          </a:bodyPr>
          <a:lstStyle/>
          <a:p>
            <a:pPr eaLnBrk="0" fontAlgn="base" hangingPunct="0">
              <a:spcBef>
                <a:spcPct val="0"/>
              </a:spcBef>
              <a:spcAft>
                <a:spcPct val="0"/>
              </a:spcAft>
            </a:pPr>
            <a:r>
              <a:rPr lang="en-US" sz="1600" b="1" i="1" dirty="0">
                <a:solidFill>
                  <a:srgbClr val="C00000"/>
                </a:solidFill>
              </a:rPr>
              <a:t>Springfield</a:t>
            </a:r>
          </a:p>
        </p:txBody>
      </p:sp>
      <p:sp>
        <p:nvSpPr>
          <p:cNvPr id="9" name="TextBox 8"/>
          <p:cNvSpPr txBox="1"/>
          <p:nvPr/>
        </p:nvSpPr>
        <p:spPr>
          <a:xfrm>
            <a:off x="1546941" y="5711125"/>
            <a:ext cx="1458132" cy="338554"/>
          </a:xfrm>
          <a:prstGeom prst="rect">
            <a:avLst/>
          </a:prstGeom>
          <a:solidFill>
            <a:schemeClr val="bg1"/>
          </a:solidFill>
        </p:spPr>
        <p:txBody>
          <a:bodyPr wrap="square" rtlCol="0">
            <a:spAutoFit/>
          </a:bodyPr>
          <a:lstStyle/>
          <a:p>
            <a:pPr eaLnBrk="0" fontAlgn="base" hangingPunct="0">
              <a:spcBef>
                <a:spcPct val="0"/>
              </a:spcBef>
              <a:spcAft>
                <a:spcPct val="0"/>
              </a:spcAft>
            </a:pPr>
            <a:r>
              <a:rPr lang="en-US" sz="1600" b="1" i="1" dirty="0">
                <a:solidFill>
                  <a:srgbClr val="C00000"/>
                </a:solidFill>
              </a:rPr>
              <a:t>Carbondale</a:t>
            </a:r>
          </a:p>
        </p:txBody>
      </p:sp>
      <p:sp>
        <p:nvSpPr>
          <p:cNvPr id="10" name="TextBox 9"/>
          <p:cNvSpPr txBox="1"/>
          <p:nvPr/>
        </p:nvSpPr>
        <p:spPr>
          <a:xfrm>
            <a:off x="1522709" y="2855650"/>
            <a:ext cx="916983" cy="338554"/>
          </a:xfrm>
          <a:prstGeom prst="rect">
            <a:avLst/>
          </a:prstGeom>
          <a:solidFill>
            <a:schemeClr val="bg1"/>
          </a:solidFill>
        </p:spPr>
        <p:txBody>
          <a:bodyPr wrap="square" rtlCol="0">
            <a:spAutoFit/>
          </a:bodyPr>
          <a:lstStyle/>
          <a:p>
            <a:pPr eaLnBrk="0" fontAlgn="base" hangingPunct="0">
              <a:spcBef>
                <a:spcPct val="0"/>
              </a:spcBef>
              <a:spcAft>
                <a:spcPct val="0"/>
              </a:spcAft>
            </a:pPr>
            <a:r>
              <a:rPr lang="en-US" sz="1600" b="1" i="1" dirty="0">
                <a:solidFill>
                  <a:srgbClr val="C00000"/>
                </a:solidFill>
              </a:rPr>
              <a:t>Quincy</a:t>
            </a:r>
          </a:p>
        </p:txBody>
      </p:sp>
      <p:sp>
        <p:nvSpPr>
          <p:cNvPr id="11" name="TextBox 10"/>
          <p:cNvSpPr txBox="1"/>
          <p:nvPr/>
        </p:nvSpPr>
        <p:spPr>
          <a:xfrm>
            <a:off x="1565974" y="5008536"/>
            <a:ext cx="1000932" cy="338554"/>
          </a:xfrm>
          <a:prstGeom prst="rect">
            <a:avLst/>
          </a:prstGeom>
          <a:solidFill>
            <a:schemeClr val="bg1"/>
          </a:solidFill>
        </p:spPr>
        <p:txBody>
          <a:bodyPr wrap="square" rtlCol="0">
            <a:spAutoFit/>
          </a:bodyPr>
          <a:lstStyle/>
          <a:p>
            <a:pPr eaLnBrk="0" fontAlgn="base" hangingPunct="0">
              <a:spcBef>
                <a:spcPct val="0"/>
              </a:spcBef>
              <a:spcAft>
                <a:spcPct val="0"/>
              </a:spcAft>
            </a:pPr>
            <a:r>
              <a:rPr lang="en-US" sz="1600" b="1" i="1" dirty="0">
                <a:solidFill>
                  <a:srgbClr val="C00000"/>
                </a:solidFill>
              </a:rPr>
              <a:t>Decatur</a:t>
            </a:r>
          </a:p>
        </p:txBody>
      </p:sp>
      <p:cxnSp>
        <p:nvCxnSpPr>
          <p:cNvPr id="7" name="Straight Connector 6"/>
          <p:cNvCxnSpPr/>
          <p:nvPr/>
        </p:nvCxnSpPr>
        <p:spPr bwMode="auto">
          <a:xfrm>
            <a:off x="1981200" y="3194204"/>
            <a:ext cx="398112" cy="539596"/>
          </a:xfrm>
          <a:prstGeom prst="line">
            <a:avLst/>
          </a:prstGeom>
          <a:solidFill>
            <a:schemeClr val="accent1"/>
          </a:solidFill>
          <a:ln w="9525" cap="flat" cmpd="sng" algn="ctr">
            <a:solidFill>
              <a:srgbClr val="C00000"/>
            </a:solidFill>
            <a:prstDash val="solid"/>
            <a:round/>
            <a:headEnd type="none" w="med" len="med"/>
            <a:tailEnd type="none" w="med" len="med"/>
          </a:ln>
          <a:effectLst/>
        </p:spPr>
      </p:cxnSp>
      <p:cxnSp>
        <p:nvCxnSpPr>
          <p:cNvPr id="12" name="Straight Connector 11"/>
          <p:cNvCxnSpPr>
            <a:stCxn id="5" idx="3"/>
          </p:cNvCxnSpPr>
          <p:nvPr/>
        </p:nvCxnSpPr>
        <p:spPr bwMode="auto">
          <a:xfrm flipV="1">
            <a:off x="2859438" y="3968751"/>
            <a:ext cx="493363" cy="702087"/>
          </a:xfrm>
          <a:prstGeom prst="line">
            <a:avLst/>
          </a:prstGeom>
          <a:solidFill>
            <a:schemeClr val="accent1"/>
          </a:solidFill>
          <a:ln w="9525" cap="flat" cmpd="sng" algn="ctr">
            <a:solidFill>
              <a:srgbClr val="C00000"/>
            </a:solidFill>
            <a:prstDash val="solid"/>
            <a:round/>
            <a:headEnd type="none" w="med" len="med"/>
            <a:tailEnd type="none" w="med" len="med"/>
          </a:ln>
          <a:effectLst/>
        </p:spPr>
      </p:cxnSp>
      <p:cxnSp>
        <p:nvCxnSpPr>
          <p:cNvPr id="14" name="Straight Connector 13"/>
          <p:cNvCxnSpPr/>
          <p:nvPr/>
        </p:nvCxnSpPr>
        <p:spPr bwMode="auto">
          <a:xfrm flipV="1">
            <a:off x="2566906" y="3968751"/>
            <a:ext cx="1090694" cy="1209063"/>
          </a:xfrm>
          <a:prstGeom prst="line">
            <a:avLst/>
          </a:prstGeom>
          <a:solidFill>
            <a:schemeClr val="accent1"/>
          </a:solidFill>
          <a:ln w="9525" cap="flat" cmpd="sng" algn="ctr">
            <a:solidFill>
              <a:srgbClr val="C00000"/>
            </a:solidFill>
            <a:prstDash val="solid"/>
            <a:round/>
            <a:headEnd type="none" w="med" len="med"/>
            <a:tailEnd type="none" w="med" len="med"/>
          </a:ln>
          <a:effectLst/>
        </p:spPr>
      </p:cxnSp>
      <p:cxnSp>
        <p:nvCxnSpPr>
          <p:cNvPr id="16" name="Straight Connector 15"/>
          <p:cNvCxnSpPr/>
          <p:nvPr/>
        </p:nvCxnSpPr>
        <p:spPr bwMode="auto">
          <a:xfrm flipV="1">
            <a:off x="2859438" y="5562600"/>
            <a:ext cx="645763" cy="317802"/>
          </a:xfrm>
          <a:prstGeom prst="line">
            <a:avLst/>
          </a:prstGeom>
          <a:solidFill>
            <a:schemeClr val="accent1"/>
          </a:solidFill>
          <a:ln w="952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224868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Southern Illinois University</a:t>
            </a:r>
            <a:br>
              <a:rPr lang="en-US" sz="3600" dirty="0"/>
            </a:br>
            <a:r>
              <a:rPr lang="en-US" sz="3600" dirty="0"/>
              <a:t>School of Medicine</a:t>
            </a:r>
            <a:endParaRPr lang="en-US" sz="3600" dirty="0"/>
          </a:p>
        </p:txBody>
      </p:sp>
      <p:sp>
        <p:nvSpPr>
          <p:cNvPr id="3" name="Content Placeholder 2"/>
          <p:cNvSpPr>
            <a:spLocks noGrp="1"/>
          </p:cNvSpPr>
          <p:nvPr>
            <p:ph idx="1"/>
          </p:nvPr>
        </p:nvSpPr>
        <p:spPr>
          <a:xfrm>
            <a:off x="1981200" y="1676400"/>
            <a:ext cx="8305800" cy="4876800"/>
          </a:xfrm>
        </p:spPr>
        <p:txBody>
          <a:bodyPr/>
          <a:lstStyle/>
          <a:p>
            <a:r>
              <a:rPr lang="en-US" sz="2800" dirty="0"/>
              <a:t>Public community-based medical school</a:t>
            </a:r>
          </a:p>
          <a:p>
            <a:r>
              <a:rPr lang="en-US" sz="2800" dirty="0"/>
              <a:t>Established 1970</a:t>
            </a:r>
          </a:p>
          <a:p>
            <a:r>
              <a:rPr lang="en-US" sz="2800" dirty="0"/>
              <a:t>72 medical students per year; 288 total </a:t>
            </a:r>
          </a:p>
          <a:p>
            <a:r>
              <a:rPr lang="en-US" sz="2800" dirty="0"/>
              <a:t>350 residents and fellows</a:t>
            </a:r>
          </a:p>
          <a:p>
            <a:r>
              <a:rPr lang="en-US" sz="2800" dirty="0"/>
              <a:t>100+ graduate students; 75 PA students</a:t>
            </a:r>
          </a:p>
          <a:p>
            <a:r>
              <a:rPr lang="en-US" sz="2800" dirty="0"/>
              <a:t>116,000 patients; 540,000 visits</a:t>
            </a:r>
          </a:p>
          <a:p>
            <a:r>
              <a:rPr lang="en-US" sz="2800" dirty="0"/>
              <a:t>$100 million in clinical revenue</a:t>
            </a:r>
          </a:p>
          <a:p>
            <a:r>
              <a:rPr lang="en-US" sz="2800" dirty="0"/>
              <a:t>$35 million in active research funding </a:t>
            </a:r>
          </a:p>
          <a:p>
            <a:r>
              <a:rPr lang="en-US" sz="2800" dirty="0"/>
              <a:t>345 full-time faculty; 1800 employees</a:t>
            </a:r>
          </a:p>
          <a:p>
            <a:endParaRPr lang="en-US" sz="2800" dirty="0"/>
          </a:p>
          <a:p>
            <a:endParaRPr lang="en-US" sz="2800" dirty="0"/>
          </a:p>
          <a:p>
            <a:endParaRPr lang="en-US" sz="2800" dirty="0"/>
          </a:p>
        </p:txBody>
      </p:sp>
    </p:spTree>
    <p:extLst>
      <p:ext uri="{BB962C8B-B14F-4D97-AF65-F5344CB8AC3E}">
        <p14:creationId xmlns:p14="http://schemas.microsoft.com/office/powerpoint/2010/main" val="137260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Autofit/>
          </a:bodyPr>
          <a:lstStyle/>
          <a:p>
            <a:pPr algn="ctr"/>
            <a:r>
              <a:rPr lang="en-US" b="1" dirty="0" smtClean="0">
                <a:solidFill>
                  <a:schemeClr val="accent5">
                    <a:lumMod val="75000"/>
                  </a:schemeClr>
                </a:solidFill>
                <a:effectLst>
                  <a:outerShdw blurRad="38100" dist="38100" dir="2700000" algn="tl">
                    <a:srgbClr val="000000">
                      <a:alpha val="43137"/>
                    </a:srgbClr>
                  </a:outerShdw>
                </a:effectLst>
                <a:latin typeface="+mn-lt"/>
              </a:rPr>
              <a:t>Continuous Quality Improvement</a:t>
            </a:r>
            <a:br>
              <a:rPr lang="en-US" b="1" dirty="0" smtClean="0">
                <a:solidFill>
                  <a:schemeClr val="accent5">
                    <a:lumMod val="75000"/>
                  </a:schemeClr>
                </a:solidFill>
                <a:effectLst>
                  <a:outerShdw blurRad="38100" dist="38100" dir="2700000" algn="tl">
                    <a:srgbClr val="000000">
                      <a:alpha val="43137"/>
                    </a:srgbClr>
                  </a:outerShdw>
                </a:effectLst>
                <a:latin typeface="+mn-lt"/>
              </a:rPr>
            </a:br>
            <a:r>
              <a:rPr lang="en-US" b="1" dirty="0" smtClean="0">
                <a:solidFill>
                  <a:schemeClr val="accent5">
                    <a:lumMod val="75000"/>
                  </a:schemeClr>
                </a:solidFill>
                <a:effectLst>
                  <a:outerShdw blurRad="38100" dist="38100" dir="2700000" algn="tl">
                    <a:srgbClr val="000000">
                      <a:alpha val="43137"/>
                    </a:srgbClr>
                  </a:outerShdw>
                </a:effectLst>
                <a:latin typeface="+mn-lt"/>
              </a:rPr>
              <a:t>Elements</a:t>
            </a:r>
            <a:endParaRPr lang="en-US" b="1" dirty="0">
              <a:solidFill>
                <a:schemeClr val="accent5">
                  <a:lumMod val="75000"/>
                </a:schemeClr>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1945341"/>
            <a:ext cx="10672482" cy="4231621"/>
          </a:xfrm>
          <a:ln>
            <a:noFill/>
          </a:ln>
        </p:spPr>
        <p:txBody>
          <a:bodyPr>
            <a:normAutofit/>
          </a:bodyPr>
          <a:lstStyle/>
          <a:p>
            <a:pPr marL="0" indent="0">
              <a:buNone/>
            </a:pPr>
            <a:r>
              <a:rPr lang="en-US" sz="3200" b="1" u="sng" dirty="0" smtClean="0">
                <a:solidFill>
                  <a:srgbClr val="004990"/>
                </a:solidFill>
                <a:effectLst>
                  <a:outerShdw blurRad="38100" dist="38100" dir="2700000" algn="tl">
                    <a:srgbClr val="000000">
                      <a:alpha val="43137"/>
                    </a:srgbClr>
                  </a:outerShdw>
                </a:effectLst>
              </a:rPr>
              <a:t>1.1</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Strategic Planning and Continuous Quality Improvement</a:t>
            </a:r>
          </a:p>
          <a:p>
            <a:pPr marL="0" indent="0">
              <a:buNone/>
            </a:pPr>
            <a:r>
              <a:rPr lang="en-US" sz="3200" b="1" u="sng" dirty="0" smtClean="0">
                <a:solidFill>
                  <a:srgbClr val="004990"/>
                </a:solidFill>
                <a:effectLst>
                  <a:outerShdw blurRad="38100" dist="38100" dir="2700000" algn="tl">
                    <a:srgbClr val="000000">
                      <a:alpha val="43137"/>
                    </a:srgbClr>
                  </a:outerShdw>
                </a:effectLst>
              </a:rPr>
              <a:t>1.5</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Bylaws</a:t>
            </a:r>
          </a:p>
          <a:p>
            <a:pPr marL="0" indent="0">
              <a:buNone/>
            </a:pPr>
            <a:r>
              <a:rPr lang="en-US" sz="3200" b="1" u="sng" dirty="0" smtClean="0">
                <a:solidFill>
                  <a:srgbClr val="004990"/>
                </a:solidFill>
                <a:effectLst>
                  <a:outerShdw blurRad="38100" dist="38100" dir="2700000" algn="tl">
                    <a:srgbClr val="000000">
                      <a:alpha val="43137"/>
                    </a:srgbClr>
                  </a:outerShdw>
                </a:effectLst>
              </a:rPr>
              <a:t>3.3</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Diversity/Pipeline Programs and Partnerships </a:t>
            </a:r>
          </a:p>
          <a:p>
            <a:pPr marL="0" indent="0">
              <a:buNone/>
            </a:pPr>
            <a:r>
              <a:rPr lang="en-US" sz="3200" b="1" u="sng" dirty="0" smtClean="0">
                <a:solidFill>
                  <a:srgbClr val="004990"/>
                </a:solidFill>
                <a:effectLst>
                  <a:outerShdw blurRad="38100" dist="38100" dir="2700000" algn="tl">
                    <a:srgbClr val="000000">
                      <a:alpha val="43137"/>
                    </a:srgbClr>
                  </a:outerShdw>
                </a:effectLst>
              </a:rPr>
              <a:t>3.5</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Learning Environment/Professionalism </a:t>
            </a:r>
          </a:p>
          <a:p>
            <a:pPr marL="0" indent="0">
              <a:buNone/>
            </a:pPr>
            <a:r>
              <a:rPr lang="en-US" sz="3200" b="1" u="sng" dirty="0" smtClean="0">
                <a:solidFill>
                  <a:srgbClr val="004990"/>
                </a:solidFill>
                <a:effectLst>
                  <a:outerShdw blurRad="38100" dist="38100" dir="2700000" algn="tl">
                    <a:srgbClr val="000000">
                      <a:alpha val="43137"/>
                    </a:srgbClr>
                  </a:outerShdw>
                </a:effectLst>
              </a:rPr>
              <a:t>3.6</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Student </a:t>
            </a:r>
            <a:r>
              <a:rPr lang="en-US" sz="3200" b="1" dirty="0" smtClean="0">
                <a:effectLst>
                  <a:outerShdw blurRad="38100" dist="38100" dir="2700000" algn="tl">
                    <a:srgbClr val="000000">
                      <a:alpha val="43137"/>
                    </a:srgbClr>
                  </a:outerShdw>
                </a:effectLst>
              </a:rPr>
              <a:t>Mistreatment</a:t>
            </a:r>
          </a:p>
          <a:p>
            <a:pPr marL="0" indent="0">
              <a:buNone/>
            </a:pPr>
            <a:r>
              <a:rPr lang="en-US" sz="3200" b="1" u="sng" dirty="0" smtClean="0">
                <a:solidFill>
                  <a:srgbClr val="004990"/>
                </a:solidFill>
                <a:effectLst>
                  <a:outerShdw blurRad="38100" dist="38100" dir="2700000" algn="tl">
                    <a:srgbClr val="000000">
                      <a:alpha val="43137"/>
                    </a:srgbClr>
                  </a:outerShdw>
                </a:effectLst>
              </a:rPr>
              <a:t>4.4</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Feedback to Faculty</a:t>
            </a:r>
          </a:p>
          <a:p>
            <a:pPr marL="0" indent="0">
              <a:buNone/>
            </a:pPr>
            <a:r>
              <a:rPr lang="en-US" sz="3200" b="1" u="sng" dirty="0" smtClean="0">
                <a:solidFill>
                  <a:srgbClr val="004990"/>
                </a:solidFill>
                <a:effectLst>
                  <a:outerShdw blurRad="38100" dist="38100" dir="2700000" algn="tl">
                    <a:srgbClr val="000000">
                      <a:alpha val="43137"/>
                    </a:srgbClr>
                  </a:outerShdw>
                </a:effectLst>
              </a:rPr>
              <a:t>4.5</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Faculty Professional </a:t>
            </a:r>
            <a:r>
              <a:rPr lang="en-US" sz="3200" b="1" dirty="0" smtClean="0">
                <a:effectLst>
                  <a:outerShdw blurRad="38100" dist="38100" dir="2700000" algn="tl">
                    <a:srgbClr val="000000">
                      <a:alpha val="43137"/>
                    </a:srgbClr>
                  </a:outerShdw>
                </a:effectLst>
              </a:rPr>
              <a:t>Development</a:t>
            </a:r>
            <a:endParaRPr lang="en-US" sz="3200" dirty="0"/>
          </a:p>
          <a:p>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06561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Mission Metrics</a:t>
            </a:r>
            <a:endParaRPr lang="en-US" sz="3600" dirty="0"/>
          </a:p>
        </p:txBody>
      </p:sp>
      <p:sp>
        <p:nvSpPr>
          <p:cNvPr id="3" name="Content Placeholder 2"/>
          <p:cNvSpPr>
            <a:spLocks noGrp="1"/>
          </p:cNvSpPr>
          <p:nvPr>
            <p:ph idx="1"/>
          </p:nvPr>
        </p:nvSpPr>
        <p:spPr>
          <a:xfrm>
            <a:off x="2438400" y="1219200"/>
            <a:ext cx="7391400" cy="5257800"/>
          </a:xfrm>
        </p:spPr>
        <p:txBody>
          <a:bodyPr/>
          <a:lstStyle/>
          <a:p>
            <a:r>
              <a:rPr lang="en-US" sz="2800" dirty="0"/>
              <a:t>Graduates practicing in: </a:t>
            </a:r>
            <a:r>
              <a:rPr lang="en-US" sz="2000" dirty="0"/>
              <a:t>(AAMC MMT, 2015)</a:t>
            </a:r>
          </a:p>
          <a:p>
            <a:pPr lvl="1"/>
            <a:r>
              <a:rPr lang="en-US" sz="2400" dirty="0"/>
              <a:t>Rural Areas:		&gt; 80</a:t>
            </a:r>
            <a:r>
              <a:rPr lang="en-US" sz="2400" baseline="30000" dirty="0"/>
              <a:t>th</a:t>
            </a:r>
            <a:r>
              <a:rPr lang="en-US" sz="2400" dirty="0"/>
              <a:t> percentile</a:t>
            </a:r>
          </a:p>
          <a:p>
            <a:pPr lvl="1"/>
            <a:r>
              <a:rPr lang="en-US" sz="2400" dirty="0"/>
              <a:t>Primary Care:		&gt; 80</a:t>
            </a:r>
            <a:r>
              <a:rPr lang="en-US" sz="2400" baseline="30000" dirty="0"/>
              <a:t>th</a:t>
            </a:r>
            <a:r>
              <a:rPr lang="en-US" sz="2400" dirty="0"/>
              <a:t> percentile</a:t>
            </a:r>
          </a:p>
          <a:p>
            <a:pPr lvl="1"/>
            <a:r>
              <a:rPr lang="en-US" sz="2400" dirty="0"/>
              <a:t>In Illinois:		&gt; 60</a:t>
            </a:r>
            <a:r>
              <a:rPr lang="en-US" sz="2400" baseline="30000" dirty="0"/>
              <a:t>th</a:t>
            </a:r>
            <a:r>
              <a:rPr lang="en-US" sz="2400" dirty="0"/>
              <a:t> percentile</a:t>
            </a:r>
          </a:p>
          <a:p>
            <a:endParaRPr lang="en-US" sz="1200" dirty="0"/>
          </a:p>
          <a:p>
            <a:r>
              <a:rPr lang="en-US" sz="2800" dirty="0"/>
              <a:t>“Social Mission” medical school 2010</a:t>
            </a:r>
          </a:p>
          <a:p>
            <a:r>
              <a:rPr lang="en-US" sz="2800" dirty="0"/>
              <a:t>AMEE 3 Aspire Awards 2013</a:t>
            </a:r>
          </a:p>
          <a:p>
            <a:r>
              <a:rPr lang="en-US" sz="2800" dirty="0"/>
              <a:t>3 Hubbard Awards, 1 Flexner Award</a:t>
            </a:r>
          </a:p>
          <a:p>
            <a:endParaRPr lang="en-US" sz="1200" dirty="0"/>
          </a:p>
          <a:p>
            <a:r>
              <a:rPr lang="en-US" sz="2800" b="1" dirty="0">
                <a:solidFill>
                  <a:srgbClr val="00685D"/>
                </a:solidFill>
              </a:rPr>
              <a:t>LCME Full, Citation-Free Accreditations </a:t>
            </a:r>
            <a:r>
              <a:rPr lang="en-US" sz="2400" b="1" dirty="0">
                <a:solidFill>
                  <a:srgbClr val="00685D"/>
                </a:solidFill>
              </a:rPr>
              <a:t>(2007, 2015)</a:t>
            </a:r>
            <a:endParaRPr lang="en-US" sz="2400" b="1" dirty="0">
              <a:solidFill>
                <a:srgbClr val="00685D"/>
              </a:solidFill>
            </a:endParaRPr>
          </a:p>
        </p:txBody>
      </p:sp>
    </p:spTree>
    <p:extLst>
      <p:ext uri="{BB962C8B-B14F-4D97-AF65-F5344CB8AC3E}">
        <p14:creationId xmlns:p14="http://schemas.microsoft.com/office/powerpoint/2010/main" val="270227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Advantages: Natural and Otherwise</a:t>
            </a:r>
            <a:endParaRPr lang="en-US" sz="3600" dirty="0"/>
          </a:p>
        </p:txBody>
      </p:sp>
      <p:sp>
        <p:nvSpPr>
          <p:cNvPr id="3" name="Content Placeholder 2"/>
          <p:cNvSpPr>
            <a:spLocks noGrp="1"/>
          </p:cNvSpPr>
          <p:nvPr>
            <p:ph idx="1"/>
          </p:nvPr>
        </p:nvSpPr>
        <p:spPr>
          <a:xfrm>
            <a:off x="1981200" y="1143000"/>
            <a:ext cx="5105400" cy="5181600"/>
          </a:xfrm>
        </p:spPr>
        <p:txBody>
          <a:bodyPr/>
          <a:lstStyle/>
          <a:p>
            <a:r>
              <a:rPr lang="en-US" sz="2400" dirty="0"/>
              <a:t>Medical Education is Priority #1</a:t>
            </a:r>
          </a:p>
          <a:p>
            <a:r>
              <a:rPr lang="en-US" sz="2400" dirty="0"/>
              <a:t>Tradition of innovation, student-focus</a:t>
            </a:r>
          </a:p>
          <a:p>
            <a:r>
              <a:rPr lang="en-US" sz="2400" dirty="0"/>
              <a:t>Culture of continuous improvement</a:t>
            </a:r>
          </a:p>
          <a:p>
            <a:r>
              <a:rPr lang="en-US" sz="2400" dirty="0"/>
              <a:t>Leadership in education </a:t>
            </a:r>
          </a:p>
          <a:p>
            <a:r>
              <a:rPr lang="en-US" sz="2400" dirty="0"/>
              <a:t>Strong participation of students and faculty</a:t>
            </a:r>
          </a:p>
          <a:p>
            <a:r>
              <a:rPr lang="en-US" sz="2400" dirty="0"/>
              <a:t>Effective, experienced administrators</a:t>
            </a:r>
          </a:p>
          <a:p>
            <a:r>
              <a:rPr lang="en-US" sz="2400" dirty="0"/>
              <a:t>Supportive university, clinical affiliates, and community</a:t>
            </a:r>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1219200"/>
            <a:ext cx="3040380" cy="2190750"/>
          </a:xfrm>
          <a:prstGeom prst="rect">
            <a:avLst/>
          </a:prstGeom>
          <a:ln>
            <a:solidFill>
              <a:srgbClr val="00685D"/>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600" y="3581400"/>
            <a:ext cx="3040380" cy="2190750"/>
          </a:xfrm>
          <a:prstGeom prst="rect">
            <a:avLst/>
          </a:prstGeom>
          <a:ln>
            <a:solidFill>
              <a:srgbClr val="00685D"/>
            </a:solidFill>
          </a:ln>
        </p:spPr>
      </p:pic>
    </p:spTree>
    <p:extLst>
      <p:ext uri="{BB962C8B-B14F-4D97-AF65-F5344CB8AC3E}">
        <p14:creationId xmlns:p14="http://schemas.microsoft.com/office/powerpoint/2010/main" val="265131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Advantages: Natural and Otherwise</a:t>
            </a:r>
            <a:endParaRPr lang="en-US" sz="3600" dirty="0"/>
          </a:p>
        </p:txBody>
      </p:sp>
      <p:sp>
        <p:nvSpPr>
          <p:cNvPr id="3" name="Content Placeholder 2"/>
          <p:cNvSpPr>
            <a:spLocks noGrp="1"/>
          </p:cNvSpPr>
          <p:nvPr>
            <p:ph idx="1"/>
          </p:nvPr>
        </p:nvSpPr>
        <p:spPr>
          <a:xfrm>
            <a:off x="1981200" y="1143000"/>
            <a:ext cx="8229600" cy="5181600"/>
          </a:xfrm>
        </p:spPr>
        <p:txBody>
          <a:bodyPr/>
          <a:lstStyle/>
          <a:p>
            <a:pPr marL="0" indent="0">
              <a:buNone/>
            </a:pPr>
            <a:endParaRPr lang="en-US" sz="2800" dirty="0"/>
          </a:p>
          <a:p>
            <a:endParaRPr lang="en-US" sz="2800" dirty="0"/>
          </a:p>
          <a:p>
            <a:endParaRPr lang="en-US" sz="28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3886" r="4000" b="464"/>
          <a:stretch/>
        </p:blipFill>
        <p:spPr>
          <a:xfrm>
            <a:off x="2438400" y="1371600"/>
            <a:ext cx="7315200" cy="4343400"/>
          </a:xfrm>
          <a:prstGeom prst="rect">
            <a:avLst/>
          </a:prstGeom>
          <a:ln>
            <a:solidFill>
              <a:srgbClr val="00685D"/>
            </a:solidFill>
          </a:ln>
        </p:spPr>
      </p:pic>
      <p:sp>
        <p:nvSpPr>
          <p:cNvPr id="7" name="Rectangle 6"/>
          <p:cNvSpPr/>
          <p:nvPr/>
        </p:nvSpPr>
        <p:spPr bwMode="auto">
          <a:xfrm>
            <a:off x="2514600" y="1524000"/>
            <a:ext cx="3352800" cy="762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dirty="0">
                <a:solidFill>
                  <a:srgbClr val="00685D"/>
                </a:solidFill>
              </a:rPr>
              <a:t>Memorial Center for Learning and Innovation</a:t>
            </a:r>
          </a:p>
        </p:txBody>
      </p:sp>
    </p:spTree>
    <p:extLst>
      <p:ext uri="{BB962C8B-B14F-4D97-AF65-F5344CB8AC3E}">
        <p14:creationId xmlns:p14="http://schemas.microsoft.com/office/powerpoint/2010/main" val="39491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Advantages: Natural and Otherwise</a:t>
            </a:r>
            <a:endParaRPr lang="en-US" sz="3600" dirty="0"/>
          </a:p>
        </p:txBody>
      </p:sp>
      <p:sp>
        <p:nvSpPr>
          <p:cNvPr id="3" name="Content Placeholder 2"/>
          <p:cNvSpPr>
            <a:spLocks noGrp="1"/>
          </p:cNvSpPr>
          <p:nvPr>
            <p:ph idx="1"/>
          </p:nvPr>
        </p:nvSpPr>
        <p:spPr>
          <a:xfrm>
            <a:off x="1981200" y="1143000"/>
            <a:ext cx="8229600" cy="5181600"/>
          </a:xfrm>
        </p:spPr>
        <p:txBody>
          <a:bodyPr/>
          <a:lstStyle/>
          <a:p>
            <a:r>
              <a:rPr lang="en-US" sz="2800" dirty="0"/>
              <a:t>Experienced accreditation core team</a:t>
            </a:r>
          </a:p>
          <a:p>
            <a:r>
              <a:rPr lang="en-US" sz="2800" dirty="0" err="1"/>
              <a:t>Deanly</a:t>
            </a:r>
            <a:r>
              <a:rPr lang="en-US" sz="2800" dirty="0"/>
              <a:t> leadership</a:t>
            </a:r>
          </a:p>
          <a:p>
            <a:pPr marL="0" indent="0">
              <a:buNone/>
            </a:pPr>
            <a:endParaRPr lang="en-US" sz="2800" dirty="0"/>
          </a:p>
          <a:p>
            <a:endParaRPr lang="en-US" sz="2800" dirty="0"/>
          </a:p>
          <a:p>
            <a:endParaRPr lang="en-US" sz="2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510" r="1099" b="1398"/>
          <a:stretch/>
        </p:blipFill>
        <p:spPr>
          <a:xfrm>
            <a:off x="2667000" y="2514600"/>
            <a:ext cx="6858000" cy="3017520"/>
          </a:xfrm>
          <a:prstGeom prst="rect">
            <a:avLst/>
          </a:prstGeom>
          <a:ln>
            <a:solidFill>
              <a:srgbClr val="00685D"/>
            </a:solidFill>
          </a:ln>
        </p:spPr>
      </p:pic>
      <p:sp>
        <p:nvSpPr>
          <p:cNvPr id="5" name="Oval 4"/>
          <p:cNvSpPr/>
          <p:nvPr/>
        </p:nvSpPr>
        <p:spPr bwMode="auto">
          <a:xfrm>
            <a:off x="5181600" y="3581400"/>
            <a:ext cx="533400" cy="533400"/>
          </a:xfrm>
          <a:prstGeom prst="ellipse">
            <a:avLst/>
          </a:prstGeom>
          <a:solidFill>
            <a:srgbClr val="FF0000">
              <a:alpha val="0"/>
            </a:srgbClr>
          </a:solid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115185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lstStyle/>
          <a:p>
            <a:r>
              <a:rPr lang="en-US" sz="3600" dirty="0"/>
              <a:t>CQI Strategies</a:t>
            </a:r>
            <a:br>
              <a:rPr lang="en-US" sz="3600" dirty="0"/>
            </a:br>
            <a:r>
              <a:rPr lang="en-US" sz="3600" dirty="0"/>
              <a:t> </a:t>
            </a:r>
            <a:br>
              <a:rPr lang="en-US" sz="3600" dirty="0"/>
            </a:br>
            <a:endParaRPr lang="en-US" sz="2800" dirty="0"/>
          </a:p>
        </p:txBody>
      </p:sp>
      <p:sp>
        <p:nvSpPr>
          <p:cNvPr id="3" name="Content Placeholder 2"/>
          <p:cNvSpPr>
            <a:spLocks noGrp="1"/>
          </p:cNvSpPr>
          <p:nvPr>
            <p:ph idx="1"/>
          </p:nvPr>
        </p:nvSpPr>
        <p:spPr>
          <a:xfrm>
            <a:off x="1981200" y="914401"/>
            <a:ext cx="8229600" cy="5211763"/>
          </a:xfrm>
        </p:spPr>
        <p:txBody>
          <a:bodyPr/>
          <a:lstStyle/>
          <a:p>
            <a:pPr marL="0" indent="0" algn="ctr">
              <a:buNone/>
            </a:pPr>
            <a:r>
              <a:rPr lang="en-US" sz="2800" dirty="0"/>
              <a:t>(How We Did It … and How We Did It Again)</a:t>
            </a:r>
          </a:p>
          <a:p>
            <a:pPr marL="0" indent="0">
              <a:buNone/>
            </a:pPr>
            <a:endParaRPr lang="en-US" sz="1400" dirty="0"/>
          </a:p>
          <a:p>
            <a:pPr marL="0" indent="0">
              <a:buNone/>
            </a:pPr>
            <a:r>
              <a:rPr lang="en-US" sz="2800" dirty="0"/>
              <a:t>1.  Participation with LCME</a:t>
            </a:r>
          </a:p>
          <a:p>
            <a:pPr lvl="1">
              <a:buFont typeface="Arial" panose="020B0604020202020204" pitchFamily="34" charset="0"/>
              <a:buChar char="•"/>
            </a:pPr>
            <a:r>
              <a:rPr lang="en-US" sz="2400" dirty="0"/>
              <a:t>Site visits</a:t>
            </a:r>
          </a:p>
          <a:p>
            <a:pPr lvl="1">
              <a:buFont typeface="Arial" panose="020B0604020202020204" pitchFamily="34" charset="0"/>
              <a:buChar char="•"/>
            </a:pPr>
            <a:r>
              <a:rPr lang="en-US" sz="2400" dirty="0"/>
              <a:t>Webinars</a:t>
            </a:r>
          </a:p>
          <a:p>
            <a:pPr lvl="1">
              <a:buFont typeface="Arial" panose="020B0604020202020204" pitchFamily="34" charset="0"/>
              <a:buChar char="•"/>
            </a:pPr>
            <a:r>
              <a:rPr lang="en-US" sz="2400" dirty="0"/>
              <a:t>Conferences</a:t>
            </a:r>
          </a:p>
          <a:p>
            <a:pPr marL="457200" lvl="1" indent="0">
              <a:buNone/>
            </a:pPr>
            <a:endParaRPr lang="en-US" sz="1400" dirty="0"/>
          </a:p>
          <a:p>
            <a:pPr marL="0" indent="0">
              <a:buNone/>
            </a:pPr>
            <a:r>
              <a:rPr lang="en-US" sz="2800" dirty="0"/>
              <a:t>2.  Dean’s staff standards reviews</a:t>
            </a:r>
          </a:p>
          <a:p>
            <a:pPr lvl="1">
              <a:buFont typeface="Arial" panose="020B0604020202020204" pitchFamily="34" charset="0"/>
              <a:buChar char="•"/>
            </a:pPr>
            <a:r>
              <a:rPr lang="en-US" sz="2400" dirty="0"/>
              <a:t>Reviews of elements within standards (2x)</a:t>
            </a:r>
          </a:p>
          <a:p>
            <a:pPr lvl="1">
              <a:buFont typeface="Arial" panose="020B0604020202020204" pitchFamily="34" charset="0"/>
              <a:buChar char="•"/>
            </a:pPr>
            <a:r>
              <a:rPr lang="en-US" sz="2400" dirty="0"/>
              <a:t>Dean’s staff … prepared/presented</a:t>
            </a:r>
          </a:p>
          <a:p>
            <a:pPr lvl="1">
              <a:buFont typeface="Arial" panose="020B0604020202020204" pitchFamily="34" charset="0"/>
              <a:buChar char="•"/>
            </a:pPr>
            <a:r>
              <a:rPr lang="en-US" sz="2400" dirty="0"/>
              <a:t>Challenges/corrections</a:t>
            </a:r>
            <a:endParaRPr lang="en-US" sz="2400" dirty="0"/>
          </a:p>
        </p:txBody>
      </p:sp>
    </p:spTree>
    <p:extLst>
      <p:ext uri="{BB962C8B-B14F-4D97-AF65-F5344CB8AC3E}">
        <p14:creationId xmlns:p14="http://schemas.microsoft.com/office/powerpoint/2010/main" val="163403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additive="base">
                                        <p:cTn id="5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 calcmode="lin" valueType="num">
                                      <p:cBhvr additive="base">
                                        <p:cTn id="6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lstStyle/>
          <a:p>
            <a:r>
              <a:rPr lang="en-US" sz="3600" dirty="0"/>
              <a:t>CQI Strategies </a:t>
            </a:r>
            <a:br>
              <a:rPr lang="en-US" sz="3600" dirty="0"/>
            </a:br>
            <a:endParaRPr lang="en-US" sz="2800" dirty="0"/>
          </a:p>
        </p:txBody>
      </p:sp>
      <p:sp>
        <p:nvSpPr>
          <p:cNvPr id="3" name="Content Placeholder 2"/>
          <p:cNvSpPr>
            <a:spLocks noGrp="1"/>
          </p:cNvSpPr>
          <p:nvPr>
            <p:ph idx="1"/>
          </p:nvPr>
        </p:nvSpPr>
        <p:spPr>
          <a:xfrm>
            <a:off x="1981200" y="914401"/>
            <a:ext cx="8229600" cy="5211763"/>
          </a:xfrm>
        </p:spPr>
        <p:txBody>
          <a:bodyPr/>
          <a:lstStyle/>
          <a:p>
            <a:pPr marL="0" indent="0" algn="ctr">
              <a:buNone/>
            </a:pPr>
            <a:r>
              <a:rPr lang="en-US" sz="2800" dirty="0"/>
              <a:t>(How We Did It … and How We Did It Again)</a:t>
            </a:r>
          </a:p>
          <a:p>
            <a:pPr marL="514350" indent="-514350">
              <a:buFont typeface="+mj-lt"/>
              <a:buAutoNum type="arabicPeriod"/>
            </a:pPr>
            <a:endParaRPr lang="en-US" sz="800" dirty="0"/>
          </a:p>
          <a:p>
            <a:pPr marL="514350" indent="-514350">
              <a:buAutoNum type="arabicPeriod" startAt="3"/>
            </a:pPr>
            <a:r>
              <a:rPr lang="en-US" sz="2800" dirty="0"/>
              <a:t>Integration </a:t>
            </a:r>
            <a:r>
              <a:rPr lang="en-US" sz="2800" dirty="0"/>
              <a:t>with planning and data </a:t>
            </a:r>
            <a:r>
              <a:rPr lang="en-US" sz="2800" dirty="0"/>
              <a:t>analysis </a:t>
            </a:r>
          </a:p>
          <a:p>
            <a:pPr lvl="1">
              <a:buFont typeface="Arial" panose="020B0604020202020204" pitchFamily="34" charset="0"/>
              <a:buChar char="•"/>
            </a:pPr>
            <a:r>
              <a:rPr lang="en-US" sz="2400" dirty="0"/>
              <a:t>Data analysis – early warning</a:t>
            </a:r>
          </a:p>
          <a:p>
            <a:pPr lvl="1">
              <a:buFont typeface="Arial" panose="020B0604020202020204" pitchFamily="34" charset="0"/>
              <a:buChar char="•"/>
            </a:pPr>
            <a:r>
              <a:rPr lang="en-US" sz="2400" dirty="0"/>
              <a:t>Action planning – correction</a:t>
            </a:r>
          </a:p>
          <a:p>
            <a:pPr lvl="1">
              <a:buFont typeface="Arial" panose="020B0604020202020204" pitchFamily="34" charset="0"/>
              <a:buChar char="•"/>
            </a:pPr>
            <a:r>
              <a:rPr lang="en-US" sz="2400" dirty="0"/>
              <a:t>Strategic/institutional planning – correction</a:t>
            </a:r>
          </a:p>
          <a:p>
            <a:pPr marL="0" indent="0">
              <a:buNone/>
            </a:pPr>
            <a:endParaRPr lang="en-US" sz="1200" dirty="0"/>
          </a:p>
          <a:p>
            <a:pPr marL="514350" indent="-514350">
              <a:buAutoNum type="arabicPeriod" startAt="4"/>
            </a:pPr>
            <a:r>
              <a:rPr lang="en-US" sz="2800" dirty="0"/>
              <a:t>Curriculum reviews/improvements</a:t>
            </a:r>
          </a:p>
          <a:p>
            <a:pPr lvl="1">
              <a:buFont typeface="Arial" panose="020B0604020202020204" pitchFamily="34" charset="0"/>
              <a:buChar char="•"/>
            </a:pPr>
            <a:r>
              <a:rPr lang="en-US" sz="2400" dirty="0"/>
              <a:t>Faculty curriculum committees</a:t>
            </a:r>
          </a:p>
          <a:p>
            <a:pPr lvl="1">
              <a:buFont typeface="Arial" panose="020B0604020202020204" pitchFamily="34" charset="0"/>
              <a:buChar char="•"/>
            </a:pPr>
            <a:r>
              <a:rPr lang="en-US" sz="2400" dirty="0"/>
              <a:t>Medical Education department faculty/staff</a:t>
            </a:r>
          </a:p>
          <a:p>
            <a:pPr lvl="1">
              <a:buFont typeface="Arial" panose="020B0604020202020204" pitchFamily="34" charset="0"/>
              <a:buChar char="•"/>
            </a:pPr>
            <a:r>
              <a:rPr lang="en-US" sz="2400" dirty="0"/>
              <a:t>Monitor performance … identify problems … correct</a:t>
            </a:r>
          </a:p>
          <a:p>
            <a:pPr marL="0" indent="0">
              <a:buNone/>
            </a:pPr>
            <a:endParaRPr lang="en-US" sz="2800" dirty="0"/>
          </a:p>
        </p:txBody>
      </p:sp>
    </p:spTree>
    <p:extLst>
      <p:ext uri="{BB962C8B-B14F-4D97-AF65-F5344CB8AC3E}">
        <p14:creationId xmlns:p14="http://schemas.microsoft.com/office/powerpoint/2010/main" val="390459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lstStyle/>
          <a:p>
            <a:r>
              <a:rPr lang="en-US" sz="3600" dirty="0"/>
              <a:t>CQI Strategies </a:t>
            </a:r>
            <a:endParaRPr lang="en-US" sz="2800" dirty="0"/>
          </a:p>
        </p:txBody>
      </p:sp>
      <p:sp>
        <p:nvSpPr>
          <p:cNvPr id="3" name="Content Placeholder 2"/>
          <p:cNvSpPr>
            <a:spLocks noGrp="1"/>
          </p:cNvSpPr>
          <p:nvPr>
            <p:ph idx="1"/>
          </p:nvPr>
        </p:nvSpPr>
        <p:spPr>
          <a:xfrm>
            <a:off x="1981200" y="914401"/>
            <a:ext cx="8229600" cy="5211763"/>
          </a:xfrm>
        </p:spPr>
        <p:txBody>
          <a:bodyPr/>
          <a:lstStyle/>
          <a:p>
            <a:pPr marL="0" indent="0" algn="ctr">
              <a:buNone/>
            </a:pPr>
            <a:r>
              <a:rPr lang="en-US" sz="2800" dirty="0"/>
              <a:t>(How We Plan on Continuing to Do It)</a:t>
            </a:r>
          </a:p>
          <a:p>
            <a:pPr marL="0" indent="0">
              <a:buNone/>
            </a:pPr>
            <a:endParaRPr lang="en-US" sz="1400" dirty="0"/>
          </a:p>
          <a:p>
            <a:pPr marL="0" indent="0">
              <a:buNone/>
            </a:pPr>
            <a:r>
              <a:rPr lang="en-US" sz="2800" dirty="0"/>
              <a:t>5. Continuous </a:t>
            </a:r>
            <a:r>
              <a:rPr lang="en-US" sz="2800" dirty="0"/>
              <a:t>formal review of standards</a:t>
            </a:r>
          </a:p>
          <a:p>
            <a:pPr lvl="1">
              <a:buFont typeface="Arial" panose="020B0604020202020204" pitchFamily="34" charset="0"/>
              <a:buChar char="•"/>
            </a:pPr>
            <a:r>
              <a:rPr lang="en-US" sz="2400" dirty="0"/>
              <a:t>Continuous review of LCME standards/elements</a:t>
            </a:r>
          </a:p>
          <a:p>
            <a:pPr lvl="1">
              <a:buFont typeface="Arial" panose="020B0604020202020204" pitchFamily="34" charset="0"/>
              <a:buChar char="•"/>
            </a:pPr>
            <a:r>
              <a:rPr lang="en-US" sz="2400" dirty="0"/>
              <a:t>Gap analysis</a:t>
            </a:r>
          </a:p>
          <a:p>
            <a:pPr lvl="1">
              <a:buFont typeface="Arial" panose="020B0604020202020204" pitchFamily="34" charset="0"/>
              <a:buChar char="•"/>
            </a:pPr>
            <a:r>
              <a:rPr lang="en-US" sz="2400" dirty="0"/>
              <a:t>Correction</a:t>
            </a:r>
          </a:p>
          <a:p>
            <a:pPr marL="0" indent="0">
              <a:buNone/>
            </a:pPr>
            <a:endParaRPr lang="en-US" sz="1200" dirty="0"/>
          </a:p>
          <a:p>
            <a:pPr marL="0" indent="0">
              <a:buNone/>
            </a:pPr>
            <a:r>
              <a:rPr lang="en-US" sz="2800" dirty="0"/>
              <a:t>6. Continuous </a:t>
            </a:r>
            <a:r>
              <a:rPr lang="en-US" sz="2800" dirty="0"/>
              <a:t>formal review of </a:t>
            </a:r>
            <a:r>
              <a:rPr lang="en-US" sz="2800" dirty="0"/>
              <a:t>DCI-data</a:t>
            </a:r>
            <a:endParaRPr lang="en-US" sz="1200" dirty="0"/>
          </a:p>
          <a:p>
            <a:pPr lvl="1">
              <a:buFont typeface="Arial" panose="020B0604020202020204" pitchFamily="34" charset="0"/>
              <a:buChar char="•"/>
            </a:pPr>
            <a:r>
              <a:rPr lang="en-US" sz="2400" dirty="0"/>
              <a:t>Continuous monitoring of LCME DCI</a:t>
            </a:r>
          </a:p>
          <a:p>
            <a:pPr lvl="1">
              <a:buFont typeface="Arial" panose="020B0604020202020204" pitchFamily="34" charset="0"/>
              <a:buChar char="•"/>
            </a:pPr>
            <a:r>
              <a:rPr lang="en-US" sz="2400" dirty="0"/>
              <a:t>Replication of selected DCI data</a:t>
            </a:r>
          </a:p>
          <a:p>
            <a:pPr lvl="1">
              <a:buFont typeface="Arial" panose="020B0604020202020204" pitchFamily="34" charset="0"/>
              <a:buChar char="•"/>
            </a:pPr>
            <a:r>
              <a:rPr lang="en-US" sz="2400" dirty="0"/>
              <a:t>Gap analysis</a:t>
            </a:r>
          </a:p>
          <a:p>
            <a:pPr lvl="1">
              <a:buFont typeface="Arial" panose="020B0604020202020204" pitchFamily="34" charset="0"/>
              <a:buChar char="•"/>
            </a:pPr>
            <a:r>
              <a:rPr lang="en-US" sz="2400" dirty="0"/>
              <a:t>Correction</a:t>
            </a:r>
          </a:p>
          <a:p>
            <a:pPr lvl="1">
              <a:buFont typeface="Arial" panose="020B0604020202020204" pitchFamily="34" charset="0"/>
              <a:buChar char="•"/>
            </a:pPr>
            <a:endParaRPr lang="en-US" sz="2400" dirty="0"/>
          </a:p>
          <a:p>
            <a:pPr marL="457200" lvl="1" indent="0">
              <a:buNone/>
            </a:pPr>
            <a:endParaRPr lang="en-US" sz="2400" dirty="0"/>
          </a:p>
          <a:p>
            <a:endParaRPr lang="en-US" sz="2800" dirty="0"/>
          </a:p>
        </p:txBody>
      </p:sp>
    </p:spTree>
    <p:extLst>
      <p:ext uri="{BB962C8B-B14F-4D97-AF65-F5344CB8AC3E}">
        <p14:creationId xmlns:p14="http://schemas.microsoft.com/office/powerpoint/2010/main" val="88432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additive="base">
                                        <p:cTn id="5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ggiacomelli\AppData\Local\Microsoft\Windows\Temporary Internet Files\Content.IE5\YSF44QAA\refresh[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1919" y="3200400"/>
            <a:ext cx="1752601"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600" dirty="0"/>
              <a:t>CQI Strategy – Basic Approach</a:t>
            </a:r>
            <a:endParaRPr lang="en-US" sz="3600" dirty="0"/>
          </a:p>
        </p:txBody>
      </p:sp>
      <p:sp>
        <p:nvSpPr>
          <p:cNvPr id="6" name="Oval 5"/>
          <p:cNvSpPr/>
          <p:nvPr/>
        </p:nvSpPr>
        <p:spPr bwMode="auto">
          <a:xfrm>
            <a:off x="5153819" y="1524000"/>
            <a:ext cx="1752600" cy="1295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solidFill>
                  <a:srgbClr val="FFFFFF"/>
                </a:solidFill>
              </a:rPr>
              <a:t>Plan</a:t>
            </a:r>
          </a:p>
        </p:txBody>
      </p:sp>
      <p:sp>
        <p:nvSpPr>
          <p:cNvPr id="10" name="Oval 9"/>
          <p:cNvSpPr/>
          <p:nvPr/>
        </p:nvSpPr>
        <p:spPr bwMode="auto">
          <a:xfrm>
            <a:off x="7188200" y="3048000"/>
            <a:ext cx="1752600" cy="1295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solidFill>
                  <a:srgbClr val="FFFFFF"/>
                </a:solidFill>
              </a:rPr>
              <a:t>Do</a:t>
            </a:r>
          </a:p>
        </p:txBody>
      </p:sp>
      <p:sp>
        <p:nvSpPr>
          <p:cNvPr id="11" name="Oval 10"/>
          <p:cNvSpPr/>
          <p:nvPr/>
        </p:nvSpPr>
        <p:spPr bwMode="auto">
          <a:xfrm>
            <a:off x="5191919" y="5029200"/>
            <a:ext cx="1752600" cy="1295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solidFill>
                  <a:srgbClr val="FFFFFF"/>
                </a:solidFill>
              </a:rPr>
              <a:t>Study</a:t>
            </a:r>
          </a:p>
        </p:txBody>
      </p:sp>
      <p:sp>
        <p:nvSpPr>
          <p:cNvPr id="12" name="Oval 11"/>
          <p:cNvSpPr/>
          <p:nvPr/>
        </p:nvSpPr>
        <p:spPr bwMode="auto">
          <a:xfrm>
            <a:off x="3132138" y="3072740"/>
            <a:ext cx="1752600" cy="1295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solidFill>
                  <a:srgbClr val="FFFFFF"/>
                </a:solidFill>
              </a:rPr>
              <a:t>Act</a:t>
            </a:r>
          </a:p>
        </p:txBody>
      </p:sp>
      <p:sp>
        <p:nvSpPr>
          <p:cNvPr id="3" name="Rectangle 2"/>
          <p:cNvSpPr/>
          <p:nvPr/>
        </p:nvSpPr>
        <p:spPr bwMode="auto">
          <a:xfrm>
            <a:off x="1640261" y="6505673"/>
            <a:ext cx="3083718" cy="24464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100" i="1" dirty="0">
                <a:solidFill>
                  <a:srgbClr val="000000"/>
                </a:solidFill>
              </a:rPr>
              <a:t>W. Edwards Deming/Walter </a:t>
            </a:r>
            <a:r>
              <a:rPr lang="en-US" sz="1100" i="1" dirty="0" err="1">
                <a:solidFill>
                  <a:srgbClr val="000000"/>
                </a:solidFill>
              </a:rPr>
              <a:t>Shewhart</a:t>
            </a:r>
            <a:endParaRPr lang="en-US" sz="1100" i="1" dirty="0">
              <a:solidFill>
                <a:srgbClr val="000000"/>
              </a:solidFill>
            </a:endParaRPr>
          </a:p>
        </p:txBody>
      </p:sp>
      <p:sp>
        <p:nvSpPr>
          <p:cNvPr id="4" name="Rectangle 3"/>
          <p:cNvSpPr/>
          <p:nvPr/>
        </p:nvSpPr>
        <p:spPr>
          <a:xfrm>
            <a:off x="4582318" y="2620572"/>
            <a:ext cx="2971800" cy="2677656"/>
          </a:xfrm>
          <a:prstGeom prst="rect">
            <a:avLst/>
          </a:prstGeom>
          <a:solidFill>
            <a:schemeClr val="bg1"/>
          </a:solidFill>
          <a:ln w="76200">
            <a:solidFill>
              <a:srgbClr val="FF0000"/>
            </a:solidFill>
          </a:ln>
        </p:spPr>
        <p:txBody>
          <a:bodyPr wrap="square">
            <a:spAutoFit/>
          </a:bodyPr>
          <a:lstStyle/>
          <a:p>
            <a:pPr algn="ctr" eaLnBrk="0" fontAlgn="base" hangingPunct="0">
              <a:spcBef>
                <a:spcPct val="0"/>
              </a:spcBef>
              <a:spcAft>
                <a:spcPct val="0"/>
              </a:spcAft>
            </a:pPr>
            <a:endParaRPr lang="en-US" sz="3600" i="1" kern="0" dirty="0">
              <a:solidFill>
                <a:srgbClr val="00685D"/>
              </a:solidFill>
            </a:endParaRPr>
          </a:p>
          <a:p>
            <a:pPr algn="ctr" eaLnBrk="0" fontAlgn="base" hangingPunct="0">
              <a:spcBef>
                <a:spcPct val="0"/>
              </a:spcBef>
              <a:spcAft>
                <a:spcPct val="0"/>
              </a:spcAft>
            </a:pPr>
            <a:r>
              <a:rPr lang="en-US" sz="3600" i="1" kern="0" dirty="0">
                <a:solidFill>
                  <a:srgbClr val="00685D"/>
                </a:solidFill>
              </a:rPr>
              <a:t>Do It Again</a:t>
            </a:r>
          </a:p>
          <a:p>
            <a:pPr algn="ctr" eaLnBrk="0" fontAlgn="base" hangingPunct="0">
              <a:spcBef>
                <a:spcPct val="0"/>
              </a:spcBef>
              <a:spcAft>
                <a:spcPct val="0"/>
              </a:spcAft>
            </a:pPr>
            <a:r>
              <a:rPr lang="en-US" sz="3600" i="1" kern="0" dirty="0">
                <a:solidFill>
                  <a:srgbClr val="00685D"/>
                </a:solidFill>
              </a:rPr>
              <a:t>Only Better</a:t>
            </a:r>
          </a:p>
          <a:p>
            <a:pPr algn="ctr" eaLnBrk="0" fontAlgn="base" hangingPunct="0">
              <a:spcBef>
                <a:spcPct val="0"/>
              </a:spcBef>
              <a:spcAft>
                <a:spcPct val="0"/>
              </a:spcAft>
            </a:pPr>
            <a:endParaRPr lang="en-US" sz="3600" i="1" kern="0" dirty="0">
              <a:solidFill>
                <a:srgbClr val="00685D"/>
              </a:solidFill>
            </a:endParaRPr>
          </a:p>
          <a:p>
            <a:pPr algn="ctr" eaLnBrk="0" fontAlgn="base" hangingPunct="0">
              <a:spcBef>
                <a:spcPct val="0"/>
              </a:spcBef>
              <a:spcAft>
                <a:spcPct val="0"/>
              </a:spcAft>
            </a:pPr>
            <a:endParaRPr lang="en-US" sz="2400" i="1" dirty="0">
              <a:solidFill>
                <a:srgbClr val="00685D"/>
              </a:solidFill>
            </a:endParaRPr>
          </a:p>
        </p:txBody>
      </p:sp>
      <p:sp>
        <p:nvSpPr>
          <p:cNvPr id="7" name="Rectangle 6"/>
          <p:cNvSpPr/>
          <p:nvPr/>
        </p:nvSpPr>
        <p:spPr bwMode="auto">
          <a:xfrm>
            <a:off x="6944519" y="1676400"/>
            <a:ext cx="3571081"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0"/>
              </a:spcBef>
              <a:spcAft>
                <a:spcPct val="0"/>
              </a:spcAft>
              <a:buFont typeface="Arial" panose="020B0604020202020204" pitchFamily="34" charset="0"/>
              <a:buChar char="•"/>
            </a:pPr>
            <a:r>
              <a:rPr lang="en-US" sz="1600" dirty="0">
                <a:solidFill>
                  <a:srgbClr val="000000"/>
                </a:solidFill>
              </a:rPr>
              <a:t>Identify benchmarks/expectations</a:t>
            </a:r>
          </a:p>
          <a:p>
            <a:pPr marL="342900" indent="-342900" eaLnBrk="0" fontAlgn="base" hangingPunct="0">
              <a:spcBef>
                <a:spcPct val="0"/>
              </a:spcBef>
              <a:spcAft>
                <a:spcPct val="0"/>
              </a:spcAft>
              <a:buFont typeface="Arial" panose="020B0604020202020204" pitchFamily="34" charset="0"/>
              <a:buChar char="•"/>
            </a:pPr>
            <a:r>
              <a:rPr lang="en-US" sz="1600" dirty="0">
                <a:solidFill>
                  <a:srgbClr val="000000"/>
                </a:solidFill>
              </a:rPr>
              <a:t>Collect/analyze/assess data</a:t>
            </a:r>
          </a:p>
          <a:p>
            <a:pPr marL="342900" indent="-342900" eaLnBrk="0" fontAlgn="base" hangingPunct="0">
              <a:spcBef>
                <a:spcPct val="0"/>
              </a:spcBef>
              <a:spcAft>
                <a:spcPct val="0"/>
              </a:spcAft>
              <a:buFont typeface="Arial" panose="020B0604020202020204" pitchFamily="34" charset="0"/>
              <a:buChar char="•"/>
            </a:pPr>
            <a:r>
              <a:rPr lang="en-US" sz="1600" dirty="0">
                <a:solidFill>
                  <a:srgbClr val="000000"/>
                </a:solidFill>
              </a:rPr>
              <a:t>Formulate correction</a:t>
            </a:r>
          </a:p>
        </p:txBody>
      </p:sp>
      <p:sp>
        <p:nvSpPr>
          <p:cNvPr id="13" name="Rectangle 12"/>
          <p:cNvSpPr/>
          <p:nvPr/>
        </p:nvSpPr>
        <p:spPr bwMode="auto">
          <a:xfrm>
            <a:off x="7639144" y="4424928"/>
            <a:ext cx="2876456" cy="838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0"/>
              </a:spcBef>
              <a:spcAft>
                <a:spcPct val="0"/>
              </a:spcAft>
              <a:buFont typeface="Arial" panose="020B0604020202020204" pitchFamily="34" charset="0"/>
              <a:buChar char="•"/>
            </a:pPr>
            <a:r>
              <a:rPr lang="en-US" sz="1600" dirty="0">
                <a:solidFill>
                  <a:srgbClr val="000000"/>
                </a:solidFill>
              </a:rPr>
              <a:t>Test correction</a:t>
            </a:r>
          </a:p>
        </p:txBody>
      </p:sp>
      <p:sp>
        <p:nvSpPr>
          <p:cNvPr id="14" name="Rectangle 13"/>
          <p:cNvSpPr/>
          <p:nvPr/>
        </p:nvSpPr>
        <p:spPr bwMode="auto">
          <a:xfrm>
            <a:off x="2796988" y="5308797"/>
            <a:ext cx="2394930" cy="838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0"/>
              </a:spcBef>
              <a:spcAft>
                <a:spcPct val="0"/>
              </a:spcAft>
              <a:buFont typeface="Arial" panose="020B0604020202020204" pitchFamily="34" charset="0"/>
              <a:buChar char="•"/>
            </a:pPr>
            <a:r>
              <a:rPr lang="en-US" sz="1600" dirty="0">
                <a:solidFill>
                  <a:srgbClr val="000000"/>
                </a:solidFill>
              </a:rPr>
              <a:t>Monitor data</a:t>
            </a:r>
          </a:p>
          <a:p>
            <a:pPr marL="342900" indent="-342900" eaLnBrk="0" fontAlgn="base" hangingPunct="0">
              <a:spcBef>
                <a:spcPct val="0"/>
              </a:spcBef>
              <a:spcAft>
                <a:spcPct val="0"/>
              </a:spcAft>
              <a:buFont typeface="Arial" panose="020B0604020202020204" pitchFamily="34" charset="0"/>
              <a:buChar char="•"/>
            </a:pPr>
            <a:r>
              <a:rPr lang="en-US" sz="1600" dirty="0">
                <a:solidFill>
                  <a:srgbClr val="000000"/>
                </a:solidFill>
              </a:rPr>
              <a:t>Assess impact/effect</a:t>
            </a:r>
          </a:p>
        </p:txBody>
      </p:sp>
      <p:sp>
        <p:nvSpPr>
          <p:cNvPr id="15" name="Rectangle 14"/>
          <p:cNvSpPr/>
          <p:nvPr/>
        </p:nvSpPr>
        <p:spPr bwMode="auto">
          <a:xfrm>
            <a:off x="1960306" y="2737872"/>
            <a:ext cx="2443628" cy="33486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0"/>
              </a:spcBef>
              <a:spcAft>
                <a:spcPct val="0"/>
              </a:spcAft>
              <a:buFont typeface="Arial" panose="020B0604020202020204" pitchFamily="34" charset="0"/>
              <a:buChar char="•"/>
            </a:pPr>
            <a:r>
              <a:rPr lang="en-US" sz="1600" dirty="0">
                <a:solidFill>
                  <a:srgbClr val="000000"/>
                </a:solidFill>
              </a:rPr>
              <a:t>Integrate correction</a:t>
            </a:r>
          </a:p>
          <a:p>
            <a:pPr marL="342900" indent="-342900" eaLnBrk="0" fontAlgn="base" hangingPunct="0">
              <a:spcBef>
                <a:spcPct val="0"/>
              </a:spcBef>
              <a:spcAft>
                <a:spcPct val="0"/>
              </a:spcAft>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22404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ircle(in)">
                                      <p:cBhvr>
                                        <p:cTn id="4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4" grpId="0" animBg="1"/>
      <p:bldP spid="7" grpId="0" animBg="1"/>
      <p:bldP spid="13" grpId="0" animBg="1"/>
      <p:bldP spid="14"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9201"/>
            <a:ext cx="8229600" cy="4906963"/>
          </a:xfrm>
        </p:spPr>
        <p:txBody>
          <a:bodyPr/>
          <a:lstStyle/>
          <a:p>
            <a:pPr marL="0" indent="0">
              <a:buNone/>
            </a:pPr>
            <a:r>
              <a:rPr lang="en-US" sz="2800" dirty="0"/>
              <a:t>Challenges</a:t>
            </a:r>
          </a:p>
          <a:p>
            <a:r>
              <a:rPr lang="en-US" sz="2800" dirty="0"/>
              <a:t>Resource </a:t>
            </a:r>
            <a:r>
              <a:rPr lang="en-US" sz="2800" dirty="0"/>
              <a:t>and budget pressures</a:t>
            </a:r>
          </a:p>
          <a:p>
            <a:r>
              <a:rPr lang="en-US" sz="2800" dirty="0"/>
              <a:t>Passing of the core team</a:t>
            </a:r>
          </a:p>
          <a:p>
            <a:endParaRPr lang="en-US" sz="2800" dirty="0"/>
          </a:p>
          <a:p>
            <a:pPr marL="0" indent="0">
              <a:buNone/>
            </a:pPr>
            <a:r>
              <a:rPr lang="en-US" sz="2800" dirty="0"/>
              <a:t>Responses</a:t>
            </a:r>
          </a:p>
          <a:p>
            <a:r>
              <a:rPr lang="en-US" sz="2800" dirty="0"/>
              <a:t>Lean operation – no additional staff, no designated office</a:t>
            </a:r>
          </a:p>
          <a:p>
            <a:r>
              <a:rPr lang="en-US" sz="2800" dirty="0"/>
              <a:t>Continue to emphasize/support continuous improvement and innovation</a:t>
            </a:r>
          </a:p>
          <a:p>
            <a:r>
              <a:rPr lang="en-US" sz="2800" dirty="0"/>
              <a:t>Institutionalize CQI</a:t>
            </a:r>
          </a:p>
          <a:p>
            <a:endParaRPr lang="en-US" sz="2800" dirty="0"/>
          </a:p>
          <a:p>
            <a:pPr marL="0" indent="0">
              <a:buNone/>
            </a:pPr>
            <a:endParaRPr lang="en-US" sz="2800" dirty="0"/>
          </a:p>
          <a:p>
            <a:endParaRPr lang="en-US" sz="2800" dirty="0"/>
          </a:p>
          <a:p>
            <a:endParaRPr lang="en-US" sz="2800" dirty="0"/>
          </a:p>
        </p:txBody>
      </p:sp>
      <p:sp>
        <p:nvSpPr>
          <p:cNvPr id="5" name="Title 1"/>
          <p:cNvSpPr>
            <a:spLocks noGrp="1"/>
          </p:cNvSpPr>
          <p:nvPr>
            <p:ph type="title"/>
          </p:nvPr>
        </p:nvSpPr>
        <p:spPr>
          <a:xfrm>
            <a:off x="1981200" y="274638"/>
            <a:ext cx="8229600" cy="1143000"/>
          </a:xfrm>
        </p:spPr>
        <p:txBody>
          <a:bodyPr/>
          <a:lstStyle/>
          <a:p>
            <a:r>
              <a:rPr lang="en-US" sz="3600" dirty="0"/>
              <a:t>CQI Approach Going Forward</a:t>
            </a:r>
            <a:endParaRPr lang="en-US" sz="3600" dirty="0"/>
          </a:p>
        </p:txBody>
      </p:sp>
    </p:spTree>
    <p:extLst>
      <p:ext uri="{BB962C8B-B14F-4D97-AF65-F5344CB8AC3E}">
        <p14:creationId xmlns:p14="http://schemas.microsoft.com/office/powerpoint/2010/main" val="317046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Advice to Other Schools</a:t>
            </a:r>
            <a:br>
              <a:rPr lang="en-US" sz="3600" dirty="0"/>
            </a:br>
            <a:r>
              <a:rPr lang="en-US" sz="3600" dirty="0"/>
              <a:t>P</a:t>
            </a:r>
            <a:r>
              <a:rPr lang="en-US" sz="3600" dirty="0"/>
              <a:t>reparing for LCME Review</a:t>
            </a:r>
            <a:endParaRPr lang="en-US" sz="3600" dirty="0"/>
          </a:p>
        </p:txBody>
      </p:sp>
      <p:sp>
        <p:nvSpPr>
          <p:cNvPr id="3" name="Content Placeholder 2"/>
          <p:cNvSpPr>
            <a:spLocks noGrp="1"/>
          </p:cNvSpPr>
          <p:nvPr>
            <p:ph idx="1"/>
          </p:nvPr>
        </p:nvSpPr>
        <p:spPr>
          <a:xfrm>
            <a:off x="1828800" y="1828801"/>
            <a:ext cx="5715000" cy="4297363"/>
          </a:xfrm>
        </p:spPr>
        <p:txBody>
          <a:bodyPr/>
          <a:lstStyle/>
          <a:p>
            <a:pPr marL="0" indent="0">
              <a:buNone/>
            </a:pPr>
            <a:r>
              <a:rPr lang="en-US" sz="2800" dirty="0"/>
              <a:t>Begin with the Commitment …</a:t>
            </a:r>
          </a:p>
          <a:p>
            <a:pPr marL="0" indent="0">
              <a:buNone/>
            </a:pPr>
            <a:endParaRPr lang="en-US" sz="1200" dirty="0"/>
          </a:p>
          <a:p>
            <a:r>
              <a:rPr lang="en-US" sz="2800" dirty="0"/>
              <a:t>Set goal – full accreditation with no citations</a:t>
            </a:r>
          </a:p>
          <a:p>
            <a:r>
              <a:rPr lang="en-US" sz="2800" dirty="0"/>
              <a:t>Prepare the school (communicate, inculcate)</a:t>
            </a:r>
          </a:p>
          <a:p>
            <a:r>
              <a:rPr lang="en-US" sz="2800" dirty="0"/>
              <a:t>Perform rigorous and honest reviews</a:t>
            </a:r>
          </a:p>
          <a:p>
            <a:r>
              <a:rPr lang="en-US" sz="2800" dirty="0"/>
              <a:t>Identify problems and fix them</a:t>
            </a:r>
          </a:p>
          <a:p>
            <a:endParaRPr lang="en-US" sz="2800" dirty="0"/>
          </a:p>
          <a:p>
            <a:pPr marL="0" indent="0">
              <a:buNone/>
            </a:pP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1" y="1905001"/>
            <a:ext cx="2882587" cy="3962400"/>
          </a:xfrm>
          <a:prstGeom prst="rect">
            <a:avLst/>
          </a:prstGeom>
        </p:spPr>
      </p:pic>
    </p:spTree>
    <p:extLst>
      <p:ext uri="{BB962C8B-B14F-4D97-AF65-F5344CB8AC3E}">
        <p14:creationId xmlns:p14="http://schemas.microsoft.com/office/powerpoint/2010/main" val="74512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Autofit/>
          </a:bodyPr>
          <a:lstStyle/>
          <a:p>
            <a:pPr algn="ctr"/>
            <a:r>
              <a:rPr lang="en-US" b="1" dirty="0">
                <a:solidFill>
                  <a:schemeClr val="accent5">
                    <a:lumMod val="75000"/>
                  </a:schemeClr>
                </a:solidFill>
                <a:effectLst>
                  <a:outerShdw blurRad="38100" dist="38100" dir="2700000" algn="tl">
                    <a:srgbClr val="000000">
                      <a:alpha val="43137"/>
                    </a:srgbClr>
                  </a:outerShdw>
                </a:effectLst>
                <a:latin typeface="+mn-lt"/>
              </a:rPr>
              <a:t>Continuous Quality Improvement</a:t>
            </a:r>
            <a:br>
              <a:rPr lang="en-US" b="1" dirty="0">
                <a:solidFill>
                  <a:schemeClr val="accent5">
                    <a:lumMod val="75000"/>
                  </a:schemeClr>
                </a:solidFill>
                <a:effectLst>
                  <a:outerShdw blurRad="38100" dist="38100" dir="2700000" algn="tl">
                    <a:srgbClr val="000000">
                      <a:alpha val="43137"/>
                    </a:srgbClr>
                  </a:outerShdw>
                </a:effectLst>
                <a:latin typeface="+mn-lt"/>
              </a:rPr>
            </a:br>
            <a:r>
              <a:rPr lang="en-US" b="1" dirty="0">
                <a:solidFill>
                  <a:schemeClr val="accent5">
                    <a:lumMod val="75000"/>
                  </a:schemeClr>
                </a:solidFill>
                <a:effectLst>
                  <a:outerShdw blurRad="38100" dist="38100" dir="2700000" algn="tl">
                    <a:srgbClr val="000000">
                      <a:alpha val="43137"/>
                    </a:srgbClr>
                  </a:outerShdw>
                </a:effectLst>
                <a:latin typeface="+mn-lt"/>
              </a:rPr>
              <a:t>Elements</a:t>
            </a:r>
          </a:p>
        </p:txBody>
      </p:sp>
      <p:sp>
        <p:nvSpPr>
          <p:cNvPr id="3" name="Content Placeholder 2"/>
          <p:cNvSpPr>
            <a:spLocks noGrp="1"/>
          </p:cNvSpPr>
          <p:nvPr>
            <p:ph idx="1"/>
          </p:nvPr>
        </p:nvSpPr>
        <p:spPr>
          <a:xfrm>
            <a:off x="838199" y="1972235"/>
            <a:ext cx="10726271" cy="4204727"/>
          </a:xfrm>
          <a:ln>
            <a:noFill/>
          </a:ln>
        </p:spPr>
        <p:txBody>
          <a:bodyPr>
            <a:normAutofit/>
          </a:bodyPr>
          <a:lstStyle/>
          <a:p>
            <a:pPr marL="0" indent="0">
              <a:buNone/>
            </a:pPr>
            <a:r>
              <a:rPr lang="en-US" sz="3200" b="1" u="sng" dirty="0" smtClean="0">
                <a:solidFill>
                  <a:srgbClr val="004990"/>
                </a:solidFill>
                <a:effectLst>
                  <a:outerShdw blurRad="38100" dist="38100" dir="2700000" algn="tl">
                    <a:srgbClr val="000000">
                      <a:alpha val="43137"/>
                    </a:srgbClr>
                  </a:outerShdw>
                </a:effectLst>
              </a:rPr>
              <a:t>5.1</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Adequacy of Financial Resources</a:t>
            </a:r>
          </a:p>
          <a:p>
            <a:pPr marL="0" indent="0">
              <a:buNone/>
            </a:pPr>
            <a:r>
              <a:rPr lang="en-US" sz="3200" b="1" u="sng" dirty="0" smtClean="0">
                <a:solidFill>
                  <a:srgbClr val="004990"/>
                </a:solidFill>
                <a:effectLst>
                  <a:outerShdw blurRad="38100" dist="38100" dir="2700000" algn="tl">
                    <a:srgbClr val="000000">
                      <a:alpha val="43137"/>
                    </a:srgbClr>
                  </a:outerShdw>
                </a:effectLst>
              </a:rPr>
              <a:t>6.2</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Required Clinical </a:t>
            </a:r>
            <a:r>
              <a:rPr lang="en-US" sz="3200" b="1" dirty="0" smtClean="0">
                <a:effectLst>
                  <a:outerShdw blurRad="38100" dist="38100" dir="2700000" algn="tl">
                    <a:srgbClr val="000000">
                      <a:alpha val="43137"/>
                    </a:srgbClr>
                  </a:outerShdw>
                </a:effectLst>
              </a:rPr>
              <a:t>Experiences</a:t>
            </a:r>
          </a:p>
          <a:p>
            <a:pPr marL="0" indent="0">
              <a:buNone/>
            </a:pPr>
            <a:r>
              <a:rPr lang="en-US" sz="3200" b="1" u="sng" dirty="0" smtClean="0">
                <a:solidFill>
                  <a:srgbClr val="004990"/>
                </a:solidFill>
                <a:effectLst>
                  <a:outerShdw blurRad="38100" dist="38100" dir="2700000" algn="tl">
                    <a:srgbClr val="000000">
                      <a:alpha val="43137"/>
                    </a:srgbClr>
                  </a:outerShdw>
                </a:effectLst>
              </a:rPr>
              <a:t>6.3</a:t>
            </a:r>
            <a:r>
              <a:rPr lang="en-US" sz="3200" b="1" dirty="0" smtClean="0">
                <a:effectLst>
                  <a:outerShdw blurRad="38100" dist="38100" dir="2700000" algn="tl">
                    <a:srgbClr val="000000">
                      <a:alpha val="43137"/>
                    </a:srgbClr>
                  </a:outerShdw>
                </a:effectLst>
              </a:rPr>
              <a:t> Self-Directed and Life-Long Learning</a:t>
            </a:r>
            <a:endParaRPr lang="en-US" sz="3200" b="1" dirty="0">
              <a:effectLst>
                <a:outerShdw blurRad="38100" dist="38100" dir="2700000" algn="tl">
                  <a:srgbClr val="000000">
                    <a:alpha val="43137"/>
                  </a:srgbClr>
                </a:outerShdw>
              </a:effectLst>
            </a:endParaRPr>
          </a:p>
          <a:p>
            <a:pPr marL="0" indent="0">
              <a:buNone/>
            </a:pPr>
            <a:r>
              <a:rPr lang="en-US" sz="3200" b="1" u="sng" dirty="0" smtClean="0">
                <a:solidFill>
                  <a:srgbClr val="004990"/>
                </a:solidFill>
                <a:effectLst>
                  <a:outerShdw blurRad="38100" dist="38100" dir="2700000" algn="tl">
                    <a:srgbClr val="000000">
                      <a:alpha val="43137"/>
                    </a:srgbClr>
                  </a:outerShdw>
                </a:effectLst>
              </a:rPr>
              <a:t>8.1</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Curricular Management</a:t>
            </a:r>
          </a:p>
          <a:p>
            <a:pPr marL="0" indent="0">
              <a:buNone/>
            </a:pPr>
            <a:r>
              <a:rPr lang="en-US" sz="3200" b="1" u="sng" dirty="0" smtClean="0">
                <a:solidFill>
                  <a:srgbClr val="004990"/>
                </a:solidFill>
                <a:effectLst>
                  <a:outerShdw blurRad="38100" dist="38100" dir="2700000" algn="tl">
                    <a:srgbClr val="000000">
                      <a:alpha val="43137"/>
                    </a:srgbClr>
                  </a:outerShdw>
                </a:effectLst>
              </a:rPr>
              <a:t>8.2</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Use of Medical Educational Program Objectives</a:t>
            </a:r>
          </a:p>
          <a:p>
            <a:pPr marL="0" indent="0">
              <a:buNone/>
            </a:pPr>
            <a:r>
              <a:rPr lang="en-US" sz="3200" b="1" u="sng" dirty="0" smtClean="0">
                <a:solidFill>
                  <a:srgbClr val="004990"/>
                </a:solidFill>
                <a:effectLst>
                  <a:outerShdw blurRad="38100" dist="38100" dir="2700000" algn="tl">
                    <a:srgbClr val="000000">
                      <a:alpha val="43137"/>
                    </a:srgbClr>
                  </a:outerShdw>
                </a:effectLst>
              </a:rPr>
              <a:t>8.3</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Curricular Design, Review, Revision/Content Monitoring</a:t>
            </a:r>
          </a:p>
          <a:p>
            <a:pPr marL="0" indent="0">
              <a:buNone/>
            </a:pPr>
            <a:r>
              <a:rPr lang="en-US" sz="3200" b="1" u="sng" dirty="0" smtClean="0">
                <a:solidFill>
                  <a:srgbClr val="004990"/>
                </a:solidFill>
                <a:effectLst>
                  <a:outerShdw blurRad="38100" dist="38100" dir="2700000" algn="tl">
                    <a:srgbClr val="000000">
                      <a:alpha val="43137"/>
                    </a:srgbClr>
                  </a:outerShdw>
                </a:effectLst>
              </a:rPr>
              <a:t>8.4</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Program Evaluation</a:t>
            </a:r>
          </a:p>
          <a:p>
            <a:endParaRPr lang="en-US" sz="3200" dirty="0"/>
          </a:p>
          <a:p>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11559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Advice to Other Schools</a:t>
            </a:r>
            <a:br>
              <a:rPr lang="en-US" sz="3600" dirty="0"/>
            </a:br>
            <a:r>
              <a:rPr lang="en-US" sz="3600" dirty="0"/>
              <a:t>P</a:t>
            </a:r>
            <a:r>
              <a:rPr lang="en-US" sz="3600" dirty="0"/>
              <a:t>reparing for LCME Review</a:t>
            </a:r>
            <a:endParaRPr lang="en-US" sz="3600" dirty="0"/>
          </a:p>
        </p:txBody>
      </p:sp>
      <p:sp>
        <p:nvSpPr>
          <p:cNvPr id="3" name="Content Placeholder 2"/>
          <p:cNvSpPr>
            <a:spLocks noGrp="1"/>
          </p:cNvSpPr>
          <p:nvPr>
            <p:ph idx="1"/>
          </p:nvPr>
        </p:nvSpPr>
        <p:spPr>
          <a:xfrm>
            <a:off x="1828800" y="1676401"/>
            <a:ext cx="6477000" cy="4449763"/>
          </a:xfrm>
        </p:spPr>
        <p:txBody>
          <a:bodyPr/>
          <a:lstStyle/>
          <a:p>
            <a:pPr marL="0" indent="0">
              <a:buNone/>
            </a:pPr>
            <a:r>
              <a:rPr lang="en-US" sz="2700" dirty="0"/>
              <a:t>Commit to Success …</a:t>
            </a:r>
          </a:p>
          <a:p>
            <a:pPr marL="0" indent="0">
              <a:buNone/>
            </a:pPr>
            <a:endParaRPr lang="en-US" sz="1200" dirty="0"/>
          </a:p>
          <a:p>
            <a:r>
              <a:rPr lang="en-US" sz="2600" dirty="0"/>
              <a:t>Organize project effectively</a:t>
            </a:r>
          </a:p>
          <a:p>
            <a:r>
              <a:rPr lang="en-US" sz="2600" dirty="0"/>
              <a:t>Project manage effectively – stick to schedule</a:t>
            </a:r>
          </a:p>
          <a:p>
            <a:r>
              <a:rPr lang="en-US" sz="2600" dirty="0"/>
              <a:t>Prepare </a:t>
            </a:r>
            <a:r>
              <a:rPr lang="en-US" sz="2600" dirty="0"/>
              <a:t>DCI/self-study/everything </a:t>
            </a:r>
            <a:r>
              <a:rPr lang="en-US" sz="2600" dirty="0"/>
              <a:t>from the perspective of the LCME site team and </a:t>
            </a:r>
            <a:r>
              <a:rPr lang="en-US" sz="2600" dirty="0"/>
              <a:t>committee</a:t>
            </a:r>
          </a:p>
          <a:p>
            <a:r>
              <a:rPr lang="en-US" sz="2600" dirty="0"/>
              <a:t>Post mortem review of the effort – what worked, what did not work, notes for the future</a:t>
            </a:r>
            <a:endParaRPr lang="en-US" sz="2600" dirty="0"/>
          </a:p>
          <a:p>
            <a:endParaRPr lang="en-US" sz="2800" dirty="0"/>
          </a:p>
          <a:p>
            <a:endParaRPr lang="en-US" sz="2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5556"/>
          <a:stretch/>
        </p:blipFill>
        <p:spPr>
          <a:xfrm>
            <a:off x="8229600" y="1905000"/>
            <a:ext cx="2438400" cy="4343400"/>
          </a:xfrm>
          <a:prstGeom prst="rect">
            <a:avLst/>
          </a:prstGeom>
        </p:spPr>
      </p:pic>
    </p:spTree>
    <p:extLst>
      <p:ext uri="{BB962C8B-B14F-4D97-AF65-F5344CB8AC3E}">
        <p14:creationId xmlns:p14="http://schemas.microsoft.com/office/powerpoint/2010/main" val="381588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sz="3600" dirty="0"/>
              <a:t>In Short … </a:t>
            </a:r>
            <a:endParaRPr lang="en-US" sz="3600" dirty="0"/>
          </a:p>
        </p:txBody>
      </p:sp>
      <p:sp>
        <p:nvSpPr>
          <p:cNvPr id="3" name="Content Placeholder 2"/>
          <p:cNvSpPr>
            <a:spLocks noGrp="1"/>
          </p:cNvSpPr>
          <p:nvPr>
            <p:ph sz="half" idx="1"/>
          </p:nvPr>
        </p:nvSpPr>
        <p:spPr>
          <a:xfrm>
            <a:off x="1981200" y="1371601"/>
            <a:ext cx="8077200" cy="4754563"/>
          </a:xfrm>
        </p:spPr>
        <p:txBody>
          <a:bodyPr/>
          <a:lstStyle/>
          <a:p>
            <a:r>
              <a:rPr lang="en-US" dirty="0" smtClean="0"/>
              <a:t>Make Medical Education Priority #1</a:t>
            </a:r>
          </a:p>
          <a:p>
            <a:r>
              <a:rPr lang="en-US" dirty="0" smtClean="0"/>
              <a:t>Commit to improvement – adopt a CQI culture</a:t>
            </a:r>
          </a:p>
          <a:p>
            <a:r>
              <a:rPr lang="en-US" dirty="0"/>
              <a:t>Utilize your school’s </a:t>
            </a:r>
            <a:r>
              <a:rPr lang="en-US" dirty="0" smtClean="0"/>
              <a:t>advantages</a:t>
            </a:r>
          </a:p>
          <a:p>
            <a:r>
              <a:rPr lang="en-US" dirty="0" smtClean="0"/>
              <a:t>Implement basic “Plan-Do-Study-Act” approach</a:t>
            </a:r>
          </a:p>
          <a:p>
            <a:r>
              <a:rPr lang="en-US" dirty="0" smtClean="0"/>
              <a:t>Scope approach to match your culture, strengths, and resources</a:t>
            </a:r>
          </a:p>
          <a:p>
            <a:r>
              <a:rPr lang="en-US" dirty="0" smtClean="0"/>
              <a:t>View LCME accreditation review as an opportunity</a:t>
            </a:r>
          </a:p>
          <a:p>
            <a:endParaRPr lang="en-US" dirty="0" smtClean="0"/>
          </a:p>
          <a:p>
            <a:pPr marL="0" indent="0" algn="ctr">
              <a:buNone/>
            </a:pPr>
            <a:r>
              <a:rPr lang="en-US" b="1" dirty="0" smtClean="0">
                <a:solidFill>
                  <a:srgbClr val="00685D"/>
                </a:solidFill>
              </a:rPr>
              <a:t>Do It Again Only Better!</a:t>
            </a:r>
            <a:endParaRPr lang="en-US" b="1" dirty="0">
              <a:solidFill>
                <a:srgbClr val="00685D"/>
              </a:solidFill>
            </a:endParaRPr>
          </a:p>
        </p:txBody>
      </p:sp>
    </p:spTree>
    <p:extLst>
      <p:ext uri="{BB962C8B-B14F-4D97-AF65-F5344CB8AC3E}">
        <p14:creationId xmlns:p14="http://schemas.microsoft.com/office/powerpoint/2010/main" val="350767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down)">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6930" y="533400"/>
            <a:ext cx="4643870" cy="6019800"/>
          </a:xfrm>
        </p:spPr>
        <p:txBody>
          <a:bodyPr/>
          <a:lstStyle/>
          <a:p>
            <a:pPr marL="0" indent="0">
              <a:buNone/>
            </a:pPr>
            <a:r>
              <a:rPr lang="en-US" sz="2400" dirty="0"/>
              <a:t>For More Information – Contact:</a:t>
            </a:r>
          </a:p>
          <a:p>
            <a:pPr marL="0" indent="0">
              <a:buNone/>
            </a:pPr>
            <a:endParaRPr lang="en-US" sz="2000" dirty="0"/>
          </a:p>
          <a:p>
            <a:pPr marL="0" indent="0">
              <a:buNone/>
            </a:pPr>
            <a:r>
              <a:rPr lang="en-US" sz="2000" dirty="0"/>
              <a:t>Gary </a:t>
            </a:r>
            <a:r>
              <a:rPr lang="en-US" sz="2000" dirty="0"/>
              <a:t>J. </a:t>
            </a:r>
            <a:r>
              <a:rPr lang="en-US" sz="2000" dirty="0" err="1"/>
              <a:t>Giacomelli</a:t>
            </a:r>
            <a:endParaRPr lang="en-US" sz="2000" dirty="0"/>
          </a:p>
          <a:p>
            <a:pPr marL="0" indent="0">
              <a:buNone/>
            </a:pPr>
            <a:r>
              <a:rPr lang="en-US" sz="2000" dirty="0"/>
              <a:t>Assistant </a:t>
            </a:r>
            <a:r>
              <a:rPr lang="en-US" sz="2000" dirty="0"/>
              <a:t>Provost, Institutional Planning</a:t>
            </a:r>
          </a:p>
          <a:p>
            <a:pPr marL="0" indent="0">
              <a:buNone/>
            </a:pPr>
            <a:endParaRPr lang="en-US" sz="2000" dirty="0"/>
          </a:p>
          <a:p>
            <a:pPr marL="0" indent="0">
              <a:buNone/>
            </a:pPr>
            <a:r>
              <a:rPr lang="en-US" sz="2000" dirty="0"/>
              <a:t>Office of the Dean and Provost</a:t>
            </a:r>
          </a:p>
          <a:p>
            <a:pPr marL="0" indent="0">
              <a:buNone/>
            </a:pPr>
            <a:r>
              <a:rPr lang="en-US" sz="2000" dirty="0"/>
              <a:t>Southern Illinois University</a:t>
            </a:r>
          </a:p>
          <a:p>
            <a:pPr marL="0" indent="0">
              <a:buNone/>
            </a:pPr>
            <a:r>
              <a:rPr lang="en-US" sz="2000" dirty="0"/>
              <a:t>School of Medicine</a:t>
            </a:r>
          </a:p>
          <a:p>
            <a:pPr marL="0" indent="0">
              <a:buNone/>
            </a:pPr>
            <a:r>
              <a:rPr lang="en-US" sz="2000" dirty="0"/>
              <a:t>801 N. Rutledge, PO Box 19620</a:t>
            </a:r>
          </a:p>
          <a:p>
            <a:pPr marL="0" indent="0">
              <a:buNone/>
            </a:pPr>
            <a:r>
              <a:rPr lang="en-US" sz="2000" dirty="0"/>
              <a:t>Springfield, Illinois  62794-9620</a:t>
            </a:r>
          </a:p>
          <a:p>
            <a:pPr marL="0" indent="0">
              <a:buNone/>
            </a:pPr>
            <a:endParaRPr lang="en-US" sz="2000" dirty="0"/>
          </a:p>
          <a:p>
            <a:pPr marL="0" indent="0">
              <a:buNone/>
            </a:pPr>
            <a:r>
              <a:rPr lang="en-US" sz="2000" dirty="0"/>
              <a:t>217/545-1384</a:t>
            </a:r>
          </a:p>
          <a:p>
            <a:pPr marL="0" indent="0">
              <a:buNone/>
            </a:pPr>
            <a:r>
              <a:rPr lang="en-US" sz="2000" dirty="0"/>
              <a:t>ggiacomelli@siumed.edu</a:t>
            </a:r>
            <a:endParaRPr lang="en-US" sz="2000" dirty="0"/>
          </a:p>
          <a:p>
            <a:pPr marL="0" indent="0">
              <a:buNone/>
            </a:pPr>
            <a:endParaRPr lang="en-US" sz="24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val="0"/>
              </a:ext>
            </a:extLst>
          </a:blip>
          <a:stretch>
            <a:fillRect/>
          </a:stretch>
        </p:blipFill>
        <p:spPr>
          <a:xfrm>
            <a:off x="1828800" y="0"/>
            <a:ext cx="3581400" cy="6705600"/>
          </a:xfrm>
          <a:prstGeom prst="rect">
            <a:avLst/>
          </a:prstGeom>
        </p:spPr>
      </p:pic>
    </p:spTree>
    <p:extLst>
      <p:ext uri="{BB962C8B-B14F-4D97-AF65-F5344CB8AC3E}">
        <p14:creationId xmlns:p14="http://schemas.microsoft.com/office/powerpoint/2010/main" val="895678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6400801"/>
            <a:ext cx="4724400" cy="246221"/>
          </a:xfrm>
          <a:prstGeom prst="rect">
            <a:avLst/>
          </a:prstGeom>
          <a:noFill/>
        </p:spPr>
        <p:txBody>
          <a:bodyPr wrap="square" rtlCol="0">
            <a:spAutoFit/>
          </a:bodyPr>
          <a:lstStyle/>
          <a:p>
            <a:pPr eaLnBrk="0" fontAlgn="base" hangingPunct="0">
              <a:spcBef>
                <a:spcPct val="0"/>
              </a:spcBef>
              <a:spcAft>
                <a:spcPct val="0"/>
              </a:spcAft>
            </a:pPr>
            <a:r>
              <a:rPr lang="en-US" sz="1000" dirty="0">
                <a:solidFill>
                  <a:srgbClr val="000000"/>
                </a:solidFill>
              </a:rPr>
              <a:t>SIUSOM_Giacomelli_AAMC_MedEd_Conf_Nov2015_110115.pptx</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Autofit/>
          </a:bodyPr>
          <a:lstStyle/>
          <a:p>
            <a:pPr algn="ctr"/>
            <a:r>
              <a:rPr lang="en-US" b="1" dirty="0">
                <a:solidFill>
                  <a:schemeClr val="accent5">
                    <a:lumMod val="75000"/>
                  </a:schemeClr>
                </a:solidFill>
                <a:effectLst>
                  <a:outerShdw blurRad="38100" dist="38100" dir="2700000" algn="tl">
                    <a:srgbClr val="000000">
                      <a:alpha val="43137"/>
                    </a:srgbClr>
                  </a:outerShdw>
                </a:effectLst>
                <a:latin typeface="+mn-lt"/>
              </a:rPr>
              <a:t>Continuous Quality Improvement</a:t>
            </a:r>
            <a:br>
              <a:rPr lang="en-US" b="1" dirty="0">
                <a:solidFill>
                  <a:schemeClr val="accent5">
                    <a:lumMod val="75000"/>
                  </a:schemeClr>
                </a:solidFill>
                <a:effectLst>
                  <a:outerShdw blurRad="38100" dist="38100" dir="2700000" algn="tl">
                    <a:srgbClr val="000000">
                      <a:alpha val="43137"/>
                    </a:srgbClr>
                  </a:outerShdw>
                </a:effectLst>
                <a:latin typeface="+mn-lt"/>
              </a:rPr>
            </a:br>
            <a:r>
              <a:rPr lang="en-US" b="1" dirty="0">
                <a:solidFill>
                  <a:schemeClr val="accent5">
                    <a:lumMod val="75000"/>
                  </a:schemeClr>
                </a:solidFill>
                <a:effectLst>
                  <a:outerShdw blurRad="38100" dist="38100" dir="2700000" algn="tl">
                    <a:srgbClr val="000000">
                      <a:alpha val="43137"/>
                    </a:srgbClr>
                  </a:outerShdw>
                </a:effectLst>
                <a:latin typeface="+mn-lt"/>
              </a:rPr>
              <a:t>Elements</a:t>
            </a:r>
          </a:p>
        </p:txBody>
      </p:sp>
      <p:sp>
        <p:nvSpPr>
          <p:cNvPr id="3" name="Content Placeholder 2"/>
          <p:cNvSpPr>
            <a:spLocks noGrp="1"/>
          </p:cNvSpPr>
          <p:nvPr>
            <p:ph idx="1"/>
          </p:nvPr>
        </p:nvSpPr>
        <p:spPr>
          <a:xfrm>
            <a:off x="654423" y="1853214"/>
            <a:ext cx="11098305" cy="4494077"/>
          </a:xfrm>
          <a:ln>
            <a:noFill/>
          </a:ln>
        </p:spPr>
        <p:txBody>
          <a:bodyPr>
            <a:normAutofit lnSpcReduction="10000"/>
          </a:bodyPr>
          <a:lstStyle/>
          <a:p>
            <a:pPr marL="0" indent="0">
              <a:buNone/>
            </a:pPr>
            <a:r>
              <a:rPr lang="en-US" sz="3200" b="1" u="sng" dirty="0" smtClean="0">
                <a:solidFill>
                  <a:srgbClr val="004990"/>
                </a:solidFill>
                <a:effectLst>
                  <a:outerShdw blurRad="38100" dist="38100" dir="2700000" algn="tl">
                    <a:srgbClr val="000000">
                      <a:alpha val="43137"/>
                    </a:srgbClr>
                  </a:outerShdw>
                </a:effectLst>
              </a:rPr>
              <a:t>8.5</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Use of Student Evaluation Data in Program Improvement</a:t>
            </a:r>
          </a:p>
          <a:p>
            <a:pPr marL="0" indent="0">
              <a:buNone/>
            </a:pPr>
            <a:r>
              <a:rPr lang="en-US" sz="3200" b="1" u="sng" dirty="0" smtClean="0">
                <a:solidFill>
                  <a:srgbClr val="004990"/>
                </a:solidFill>
                <a:effectLst>
                  <a:outerShdw blurRad="38100" dist="38100" dir="2700000" algn="tl">
                    <a:srgbClr val="000000">
                      <a:alpha val="43137"/>
                    </a:srgbClr>
                  </a:outerShdw>
                </a:effectLst>
              </a:rPr>
              <a:t>8.6</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Monitoring of Completion of Required Clinical Experiences</a:t>
            </a:r>
          </a:p>
          <a:p>
            <a:pPr marL="0" indent="0">
              <a:buNone/>
            </a:pPr>
            <a:r>
              <a:rPr lang="en-US" sz="3200" b="1" u="sng" dirty="0" smtClean="0">
                <a:solidFill>
                  <a:srgbClr val="004990"/>
                </a:solidFill>
                <a:effectLst>
                  <a:outerShdw blurRad="38100" dist="38100" dir="2700000" algn="tl">
                    <a:srgbClr val="000000">
                      <a:alpha val="43137"/>
                    </a:srgbClr>
                  </a:outerShdw>
                </a:effectLst>
              </a:rPr>
              <a:t>8.7</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Comparability of Education/Assessment</a:t>
            </a:r>
          </a:p>
          <a:p>
            <a:pPr marL="0" indent="0">
              <a:buNone/>
            </a:pPr>
            <a:r>
              <a:rPr lang="en-US" sz="3200" b="1" u="sng" dirty="0" smtClean="0">
                <a:solidFill>
                  <a:srgbClr val="004990"/>
                </a:solidFill>
                <a:effectLst>
                  <a:outerShdw blurRad="38100" dist="38100" dir="2700000" algn="tl">
                    <a:srgbClr val="000000">
                      <a:alpha val="43137"/>
                    </a:srgbClr>
                  </a:outerShdw>
                </a:effectLst>
              </a:rPr>
              <a:t>8.8</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Monitoring Student Workload</a:t>
            </a:r>
          </a:p>
          <a:p>
            <a:pPr marL="0" indent="0">
              <a:buNone/>
            </a:pPr>
            <a:r>
              <a:rPr lang="en-US" sz="3200" b="1" u="sng" dirty="0" smtClean="0">
                <a:solidFill>
                  <a:srgbClr val="004990"/>
                </a:solidFill>
                <a:effectLst>
                  <a:outerShdw blurRad="38100" dist="38100" dir="2700000" algn="tl">
                    <a:srgbClr val="000000">
                      <a:alpha val="43137"/>
                    </a:srgbClr>
                  </a:outerShdw>
                </a:effectLst>
              </a:rPr>
              <a:t>9.1</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Preparation of Resident and Non-Faculty </a:t>
            </a:r>
            <a:r>
              <a:rPr lang="en-US" sz="3200" b="1" dirty="0" smtClean="0">
                <a:effectLst>
                  <a:outerShdw blurRad="38100" dist="38100" dir="2700000" algn="tl">
                    <a:srgbClr val="000000">
                      <a:alpha val="43137"/>
                    </a:srgbClr>
                  </a:outerShdw>
                </a:effectLst>
              </a:rPr>
              <a:t>Instructors</a:t>
            </a:r>
          </a:p>
          <a:p>
            <a:pPr marL="0" indent="0">
              <a:buNone/>
            </a:pPr>
            <a:r>
              <a:rPr lang="en-US" sz="3200" b="1" u="sng" dirty="0" smtClean="0">
                <a:solidFill>
                  <a:srgbClr val="004990"/>
                </a:solidFill>
                <a:effectLst>
                  <a:outerShdw blurRad="38100" dist="38100" dir="2700000" algn="tl">
                    <a:srgbClr val="000000">
                      <a:alpha val="43137"/>
                    </a:srgbClr>
                  </a:outerShdw>
                </a:effectLst>
              </a:rPr>
              <a:t>9.4</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Variety of Measures of Student </a:t>
            </a:r>
            <a:r>
              <a:rPr lang="en-US" sz="3200" b="1" dirty="0" smtClean="0">
                <a:effectLst>
                  <a:outerShdw blurRad="38100" dist="38100" dir="2700000" algn="tl">
                    <a:srgbClr val="000000">
                      <a:alpha val="43137"/>
                    </a:srgbClr>
                  </a:outerShdw>
                </a:effectLst>
              </a:rPr>
              <a:t>Achievement/Direct </a:t>
            </a:r>
          </a:p>
          <a:p>
            <a:pPr marL="0" indent="0">
              <a:buNone/>
            </a:pPr>
            <a:r>
              <a:rPr lang="en-US" sz="3200" b="1" dirty="0" smtClean="0">
                <a:effectLst>
                  <a:outerShdw blurRad="38100" dist="38100" dir="2700000" algn="tl">
                    <a:srgbClr val="000000">
                      <a:alpha val="43137"/>
                    </a:srgbClr>
                  </a:outerShdw>
                </a:effectLst>
              </a:rPr>
              <a:t>Observation </a:t>
            </a:r>
            <a:r>
              <a:rPr lang="en-US" sz="3200" b="1" dirty="0">
                <a:effectLst>
                  <a:outerShdw blurRad="38100" dist="38100" dir="2700000" algn="tl">
                    <a:srgbClr val="000000">
                      <a:alpha val="43137"/>
                    </a:srgbClr>
                  </a:outerShdw>
                </a:effectLst>
              </a:rPr>
              <a:t>of Core Clinical Skills</a:t>
            </a:r>
          </a:p>
          <a:p>
            <a:pPr marL="0" indent="0">
              <a:buNone/>
            </a:pPr>
            <a:r>
              <a:rPr lang="en-US" sz="3200" b="1" u="sng" dirty="0" smtClean="0">
                <a:solidFill>
                  <a:srgbClr val="004990"/>
                </a:solidFill>
                <a:effectLst>
                  <a:outerShdw blurRad="38100" dist="38100" dir="2700000" algn="tl">
                    <a:srgbClr val="000000">
                      <a:alpha val="43137"/>
                    </a:srgbClr>
                  </a:outerShdw>
                </a:effectLst>
              </a:rPr>
              <a:t>12.1</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Financial Aid/Debt Management Counseling/Student </a:t>
            </a:r>
            <a:r>
              <a:rPr lang="en-US" sz="3200" b="1" dirty="0" smtClean="0">
                <a:effectLst>
                  <a:outerShdw blurRad="38100" dist="38100" dir="2700000" algn="tl">
                    <a:srgbClr val="000000">
                      <a:alpha val="43137"/>
                    </a:srgbClr>
                  </a:outerShdw>
                </a:effectLst>
              </a:rPr>
              <a:t>Educational </a:t>
            </a:r>
            <a:r>
              <a:rPr lang="en-US" sz="3200" b="1" dirty="0">
                <a:effectLst>
                  <a:outerShdw blurRad="38100" dist="38100" dir="2700000" algn="tl">
                    <a:srgbClr val="000000">
                      <a:alpha val="43137"/>
                    </a:srgbClr>
                  </a:outerShdw>
                </a:effectLst>
              </a:rPr>
              <a:t>Debt</a:t>
            </a:r>
          </a:p>
          <a:p>
            <a:endParaRPr lang="en-US" sz="3200" b="1" dirty="0">
              <a:effectLst>
                <a:outerShdw blurRad="38100" dist="38100" dir="2700000" algn="tl">
                  <a:srgbClr val="000000">
                    <a:alpha val="43137"/>
                  </a:srgbClr>
                </a:outerShdw>
              </a:effectLst>
            </a:endParaRPr>
          </a:p>
          <a:p>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636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Autofit/>
          </a:bodyPr>
          <a:lstStyle/>
          <a:p>
            <a:pPr algn="ctr"/>
            <a:r>
              <a:rPr lang="en-US" b="1" dirty="0">
                <a:solidFill>
                  <a:schemeClr val="accent5">
                    <a:lumMod val="75000"/>
                  </a:schemeClr>
                </a:solidFill>
                <a:effectLst>
                  <a:outerShdw blurRad="38100" dist="38100" dir="2700000" algn="tl">
                    <a:srgbClr val="000000">
                      <a:alpha val="43137"/>
                    </a:srgbClr>
                  </a:outerShdw>
                </a:effectLst>
                <a:latin typeface="+mn-lt"/>
              </a:rPr>
              <a:t>Continuous Quality Improvement</a:t>
            </a:r>
            <a:br>
              <a:rPr lang="en-US" b="1" dirty="0">
                <a:solidFill>
                  <a:schemeClr val="accent5">
                    <a:lumMod val="75000"/>
                  </a:schemeClr>
                </a:solidFill>
                <a:effectLst>
                  <a:outerShdw blurRad="38100" dist="38100" dir="2700000" algn="tl">
                    <a:srgbClr val="000000">
                      <a:alpha val="43137"/>
                    </a:srgbClr>
                  </a:outerShdw>
                </a:effectLst>
                <a:latin typeface="+mn-lt"/>
              </a:rPr>
            </a:br>
            <a:r>
              <a:rPr lang="en-US" b="1" dirty="0" smtClean="0">
                <a:solidFill>
                  <a:schemeClr val="accent5">
                    <a:lumMod val="75000"/>
                  </a:schemeClr>
                </a:solidFill>
                <a:effectLst>
                  <a:outerShdw blurRad="38100" dist="38100" dir="2700000" algn="tl">
                    <a:srgbClr val="000000">
                      <a:alpha val="43137"/>
                    </a:srgbClr>
                  </a:outerShdw>
                </a:effectLst>
                <a:latin typeface="+mn-lt"/>
              </a:rPr>
              <a:t>White Paper</a:t>
            </a:r>
            <a:endParaRPr lang="en-US" b="1" dirty="0">
              <a:solidFill>
                <a:schemeClr val="accent5">
                  <a:lumMod val="75000"/>
                </a:schemeClr>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196788" y="2223247"/>
            <a:ext cx="10515600" cy="3935786"/>
          </a:xfrm>
          <a:ln>
            <a:noFill/>
          </a:ln>
        </p:spPr>
        <p:txBody>
          <a:bodyPr>
            <a:normAutofit/>
          </a:bodyPr>
          <a:lstStyle/>
          <a:p>
            <a:r>
              <a:rPr lang="en-US" sz="3200" b="1" dirty="0" smtClean="0">
                <a:effectLst>
                  <a:outerShdw blurRad="38100" dist="38100" dir="2700000" algn="tl">
                    <a:srgbClr val="000000">
                      <a:alpha val="43137"/>
                    </a:srgbClr>
                  </a:outerShdw>
                </a:effectLst>
              </a:rPr>
              <a:t>Possible LCME white paper on </a:t>
            </a:r>
            <a:r>
              <a:rPr lang="en-US" sz="3200" b="1" dirty="0" err="1" smtClean="0">
                <a:effectLst>
                  <a:outerShdw blurRad="38100" dist="38100" dir="2700000" algn="tl">
                    <a:srgbClr val="000000">
                      <a:alpha val="43137"/>
                    </a:srgbClr>
                  </a:outerShdw>
                </a:effectLst>
              </a:rPr>
              <a:t>CQI</a:t>
            </a:r>
            <a:endParaRPr lang="en-US" sz="3200" b="1" dirty="0" smtClean="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Core </a:t>
            </a:r>
            <a:r>
              <a:rPr lang="en-US" sz="3200" b="1" dirty="0" err="1" smtClean="0">
                <a:effectLst>
                  <a:outerShdw blurRad="38100" dist="38100" dir="2700000" algn="tl">
                    <a:srgbClr val="000000">
                      <a:alpha val="43137"/>
                    </a:srgbClr>
                  </a:outerShdw>
                </a:effectLst>
              </a:rPr>
              <a:t>CQI</a:t>
            </a:r>
            <a:r>
              <a:rPr lang="en-US" sz="3200" b="1" dirty="0" smtClean="0">
                <a:effectLst>
                  <a:outerShdw blurRad="38100" dist="38100" dir="2700000" algn="tl">
                    <a:srgbClr val="000000">
                      <a:alpha val="43137"/>
                    </a:srgbClr>
                  </a:outerShdw>
                </a:effectLst>
              </a:rPr>
              <a:t> processes</a:t>
            </a:r>
          </a:p>
          <a:p>
            <a:r>
              <a:rPr lang="en-US" sz="3200" b="1" dirty="0" smtClean="0">
                <a:effectLst>
                  <a:outerShdw blurRad="38100" dist="38100" dir="2700000" algn="tl">
                    <a:srgbClr val="000000">
                      <a:alpha val="43137"/>
                    </a:srgbClr>
                  </a:outerShdw>
                </a:effectLst>
              </a:rPr>
              <a:t>Tailoring </a:t>
            </a:r>
            <a:r>
              <a:rPr lang="en-US" sz="3200" b="1" dirty="0" err="1" smtClean="0">
                <a:effectLst>
                  <a:outerShdw blurRad="38100" dist="38100" dir="2700000" algn="tl">
                    <a:srgbClr val="000000">
                      <a:alpha val="43137"/>
                    </a:srgbClr>
                  </a:outerShdw>
                </a:effectLst>
              </a:rPr>
              <a:t>CQI</a:t>
            </a:r>
            <a:r>
              <a:rPr lang="en-US" sz="3200" b="1" dirty="0" smtClean="0">
                <a:effectLst>
                  <a:outerShdw blurRad="38100" dist="38100" dir="2700000" algn="tl">
                    <a:srgbClr val="000000">
                      <a:alpha val="43137"/>
                    </a:srgbClr>
                  </a:outerShdw>
                </a:effectLst>
              </a:rPr>
              <a:t> to the needs of the medical school</a:t>
            </a:r>
          </a:p>
          <a:p>
            <a:r>
              <a:rPr lang="en-US" sz="3200" b="1" dirty="0" err="1" smtClean="0">
                <a:effectLst>
                  <a:outerShdw blurRad="38100" dist="38100" dir="2700000" algn="tl">
                    <a:srgbClr val="000000">
                      <a:alpha val="43137"/>
                    </a:srgbClr>
                  </a:outerShdw>
                </a:effectLst>
              </a:rPr>
              <a:t>CQI</a:t>
            </a:r>
            <a:r>
              <a:rPr lang="en-US" sz="3200" b="1" dirty="0" smtClean="0">
                <a:effectLst>
                  <a:outerShdw blurRad="38100" dist="38100" dir="2700000" algn="tl">
                    <a:srgbClr val="000000">
                      <a:alpha val="43137"/>
                    </a:srgbClr>
                  </a:outerShdw>
                </a:effectLst>
              </a:rPr>
              <a:t>-related organizational and staffing requirements</a:t>
            </a:r>
          </a:p>
          <a:p>
            <a:pPr marL="0" indent="0">
              <a:buNone/>
            </a:pP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8928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Standards Based Continuous Quality Leadership (SBCQL)</a:t>
            </a:r>
            <a:endParaRPr lang="en-US" dirty="0"/>
          </a:p>
        </p:txBody>
      </p:sp>
      <p:sp>
        <p:nvSpPr>
          <p:cNvPr id="4" name="Subtitle 3"/>
          <p:cNvSpPr>
            <a:spLocks noGrp="1"/>
          </p:cNvSpPr>
          <p:nvPr>
            <p:ph type="subTitle" idx="1"/>
          </p:nvPr>
        </p:nvSpPr>
        <p:spPr>
          <a:xfrm>
            <a:off x="2362200" y="3886200"/>
            <a:ext cx="7391400" cy="1752600"/>
          </a:xfrm>
        </p:spPr>
        <p:txBody>
          <a:bodyPr>
            <a:normAutofit fontScale="92500" lnSpcReduction="20000"/>
          </a:bodyPr>
          <a:lstStyle/>
          <a:p>
            <a:r>
              <a:rPr lang="en-US" dirty="0" smtClean="0"/>
              <a:t>An Approach to Achieving Excellence in Medical Education at Chicago Medical School</a:t>
            </a:r>
          </a:p>
          <a:p>
            <a:r>
              <a:rPr lang="en-US" dirty="0" smtClean="0"/>
              <a:t>John Tomkowiak MD, MOL</a:t>
            </a:r>
          </a:p>
          <a:p>
            <a:r>
              <a:rPr lang="en-US" dirty="0" smtClean="0"/>
              <a:t>James Zimmerman BSNE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1371601"/>
            <a:ext cx="5867400" cy="2800767"/>
          </a:xfrm>
          <a:prstGeom prst="rect">
            <a:avLst/>
          </a:prstGeom>
          <a:noFill/>
          <a:ln w="3175">
            <a:solidFill>
              <a:schemeClr val="tx1"/>
            </a:solidFill>
          </a:ln>
        </p:spPr>
        <p:txBody>
          <a:bodyPr wrap="square" rtlCol="0">
            <a:spAutoFit/>
          </a:bodyPr>
          <a:lstStyle/>
          <a:p>
            <a:pPr algn="ctr"/>
            <a:r>
              <a:rPr lang="en-US" sz="4400" i="1" dirty="0">
                <a:solidFill>
                  <a:prstClr val="black"/>
                </a:solidFill>
              </a:rPr>
              <a:t>“Quality, Patient Safety and Patient Satisfaction are the new Currency in Healthcare Delivery”</a:t>
            </a:r>
          </a:p>
        </p:txBody>
      </p:sp>
      <p:sp>
        <p:nvSpPr>
          <p:cNvPr id="5" name="Date Placeholder 4"/>
          <p:cNvSpPr>
            <a:spLocks noGrp="1"/>
          </p:cNvSpPr>
          <p:nvPr>
            <p:ph type="dt" sz="half" idx="10"/>
          </p:nvPr>
        </p:nvSpPr>
        <p:spPr/>
        <p:txBody>
          <a:bodyPr/>
          <a:lstStyle/>
          <a:p>
            <a:fld id="{7CA4789A-7356-4C98-A656-0672EB900B60}" type="datetime1">
              <a:rPr lang="en-US" smtClean="0">
                <a:solidFill>
                  <a:prstClr val="black">
                    <a:tint val="75000"/>
                  </a:prstClr>
                </a:solidFill>
              </a:rPr>
              <a:pPr/>
              <a:t>11/11/2015</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89473-EA4B-4862-B69B-D1A81DBB1E5D}" type="slidenum">
              <a:rPr lang="en-US" smtClean="0">
                <a:solidFill>
                  <a:prstClr val="black">
                    <a:tint val="75000"/>
                  </a:prstClr>
                </a:solidFill>
              </a:rPr>
              <a:pPr/>
              <a:t>9</a:t>
            </a:fld>
            <a:endParaRPr lang="en-US">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John Tomkowiak MD, MOL</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CME_template 2015" id="{EEFDA76D-259C-49CD-89C7-255EC6F10521}" vid="{DE98D374-963C-4C3C-9A61-A1C9A332F992}"/>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SIU School of Medicine White">
  <a:themeElements>
    <a:clrScheme name="SIU School of Medicine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U School of Medicine Whi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SIU School of Medicine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U School of Medicine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U School of Medicine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U School of Medicine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U School of Medicine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U School of Medicine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U School of Medicine Whi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U School of Medicine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U School of Medicine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U School of Medicine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U School of Medicine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U School of Medicine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LCME_template 2015</Template>
  <TotalTime>58</TotalTime>
  <Words>2383</Words>
  <Application>Microsoft Office PowerPoint</Application>
  <PresentationFormat>Widescreen</PresentationFormat>
  <Paragraphs>524</Paragraphs>
  <Slides>53</Slides>
  <Notes>2</Notes>
  <HiddenSlides>0</HiddenSlides>
  <MMClips>0</MMClips>
  <ScaleCrop>false</ScaleCrop>
  <HeadingPairs>
    <vt:vector size="8" baseType="variant">
      <vt:variant>
        <vt:lpstr>Fonts Used</vt:lpstr>
      </vt:variant>
      <vt:variant>
        <vt:i4>4</vt:i4>
      </vt:variant>
      <vt:variant>
        <vt:lpstr>Theme</vt:lpstr>
      </vt:variant>
      <vt:variant>
        <vt:i4>29</vt:i4>
      </vt:variant>
      <vt:variant>
        <vt:lpstr>Embedded OLE Servers</vt:lpstr>
      </vt:variant>
      <vt:variant>
        <vt:i4>1</vt:i4>
      </vt:variant>
      <vt:variant>
        <vt:lpstr>Slide Titles</vt:lpstr>
      </vt:variant>
      <vt:variant>
        <vt:i4>53</vt:i4>
      </vt:variant>
    </vt:vector>
  </HeadingPairs>
  <TitlesOfParts>
    <vt:vector size="87" baseType="lpstr">
      <vt:lpstr>ＭＳ Ｐゴシック</vt:lpstr>
      <vt:lpstr>Arial</vt:lpstr>
      <vt:lpstr>Calibri</vt:lpstr>
      <vt:lpstr>Calibri Light</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SIU School of Medicine White</vt:lpstr>
      <vt:lpstr>Worksheet</vt:lpstr>
      <vt:lpstr>LCME Update:  Continuous Quality Improvement (CQI)</vt:lpstr>
      <vt:lpstr>Today’s Panelists</vt:lpstr>
      <vt:lpstr>Continuous Quality Improvement The Process</vt:lpstr>
      <vt:lpstr>Continuous Quality Improvement Elements</vt:lpstr>
      <vt:lpstr>Continuous Quality Improvement Elements</vt:lpstr>
      <vt:lpstr>Continuous Quality Improvement Elements</vt:lpstr>
      <vt:lpstr>Continuous Quality Improvement White Paper</vt:lpstr>
      <vt:lpstr>Standards Based Continuous Quality Leadership (SBCQL)</vt:lpstr>
      <vt:lpstr>PowerPoint Presentation</vt:lpstr>
      <vt:lpstr>CMS Case for Action</vt:lpstr>
      <vt:lpstr>Quality Now a Prospective Requirement</vt:lpstr>
      <vt:lpstr>Standards Based Continuous Quality Leadership (SBCQL) Program Objective</vt:lpstr>
      <vt:lpstr>SBCQL Program Goals</vt:lpstr>
      <vt:lpstr>Office of Accreditation</vt:lpstr>
      <vt:lpstr>SBCQL Leadership Teams</vt:lpstr>
      <vt:lpstr>SBCQL Document Structure</vt:lpstr>
      <vt:lpstr>Information Architecture</vt:lpstr>
      <vt:lpstr>CQL Improvement Cycle for Each Standard Element</vt:lpstr>
      <vt:lpstr>Compliance versus Excellence?</vt:lpstr>
      <vt:lpstr>Compliance versus Excellence?</vt:lpstr>
      <vt:lpstr>Standards Based Continuous Quality Leadership Process</vt:lpstr>
      <vt:lpstr>Case study – student Mental Health counseling services</vt:lpstr>
      <vt:lpstr>Problem Overview</vt:lpstr>
      <vt:lpstr>PowerPoint Presentation</vt:lpstr>
      <vt:lpstr>Improvement Team Established</vt:lpstr>
      <vt:lpstr>(IHI)* Model for Improvement </vt:lpstr>
      <vt:lpstr>Driver Diagram</vt:lpstr>
      <vt:lpstr>Actions</vt:lpstr>
      <vt:lpstr>Outcome </vt:lpstr>
      <vt:lpstr>Other PDSA Cycle Opportunities</vt:lpstr>
      <vt:lpstr>So – where are WE?   </vt:lpstr>
      <vt:lpstr>PowerPoint Presentation</vt:lpstr>
      <vt:lpstr>PowerPoint Presentation</vt:lpstr>
      <vt:lpstr>In Conclusion</vt:lpstr>
      <vt:lpstr>PowerPoint Presentation</vt:lpstr>
      <vt:lpstr>PowerPoint Presentation</vt:lpstr>
      <vt:lpstr>Obvious and Frequent Questions</vt:lpstr>
      <vt:lpstr>Southern Illinois University School of Medicine</vt:lpstr>
      <vt:lpstr>Southern Illinois University School of Medicine</vt:lpstr>
      <vt:lpstr>Mission Metrics</vt:lpstr>
      <vt:lpstr>Advantages: Natural and Otherwise</vt:lpstr>
      <vt:lpstr>Advantages: Natural and Otherwise</vt:lpstr>
      <vt:lpstr>Advantages: Natural and Otherwise</vt:lpstr>
      <vt:lpstr>CQI Strategies   </vt:lpstr>
      <vt:lpstr>CQI Strategies  </vt:lpstr>
      <vt:lpstr>CQI Strategies </vt:lpstr>
      <vt:lpstr>CQI Strategy – Basic Approach</vt:lpstr>
      <vt:lpstr>CQI Approach Going Forward</vt:lpstr>
      <vt:lpstr>Advice to Other Schools Preparing for LCME Review</vt:lpstr>
      <vt:lpstr>Advice to Other Schools Preparing for LCME Review</vt:lpstr>
      <vt:lpstr>In Short … </vt:lpstr>
      <vt:lpstr>PowerPoint Presentation</vt:lpstr>
      <vt:lpstr>PowerPoint Presentation</vt:lpstr>
    </vt:vector>
  </TitlesOfParts>
  <Company>AAMC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Reicks</dc:creator>
  <cp:lastModifiedBy>psavuser</cp:lastModifiedBy>
  <cp:revision>7</cp:revision>
  <dcterms:created xsi:type="dcterms:W3CDTF">2015-10-06T17:40:45Z</dcterms:created>
  <dcterms:modified xsi:type="dcterms:W3CDTF">2015-11-11T17:47:08Z</dcterms:modified>
</cp:coreProperties>
</file>